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8" r:id="rId4"/>
    <p:sldId id="338" r:id="rId5"/>
    <p:sldId id="340" r:id="rId6"/>
    <p:sldId id="337" r:id="rId7"/>
    <p:sldId id="339" r:id="rId8"/>
    <p:sldId id="271" r:id="rId9"/>
    <p:sldId id="263" r:id="rId10"/>
    <p:sldId id="374" r:id="rId11"/>
    <p:sldId id="265" r:id="rId12"/>
    <p:sldId id="264" r:id="rId13"/>
    <p:sldId id="266" r:id="rId14"/>
    <p:sldId id="375" r:id="rId15"/>
    <p:sldId id="377" r:id="rId16"/>
    <p:sldId id="335" r:id="rId17"/>
    <p:sldId id="379" r:id="rId18"/>
    <p:sldId id="376" r:id="rId19"/>
    <p:sldId id="378" r:id="rId20"/>
    <p:sldId id="267" r:id="rId21"/>
    <p:sldId id="268" r:id="rId22"/>
    <p:sldId id="270" r:id="rId23"/>
    <p:sldId id="395" r:id="rId24"/>
    <p:sldId id="343" r:id="rId25"/>
    <p:sldId id="396" r:id="rId26"/>
    <p:sldId id="397" r:id="rId27"/>
    <p:sldId id="398" r:id="rId28"/>
    <p:sldId id="399" r:id="rId29"/>
    <p:sldId id="402" r:id="rId30"/>
    <p:sldId id="403" r:id="rId31"/>
    <p:sldId id="404" r:id="rId32"/>
    <p:sldId id="259" r:id="rId33"/>
    <p:sldId id="341" r:id="rId34"/>
    <p:sldId id="405" r:id="rId35"/>
    <p:sldId id="344" r:id="rId36"/>
    <p:sldId id="400" r:id="rId37"/>
    <p:sldId id="401" r:id="rId38"/>
    <p:sldId id="345" r:id="rId39"/>
    <p:sldId id="407" r:id="rId40"/>
    <p:sldId id="408" r:id="rId41"/>
    <p:sldId id="406" r:id="rId42"/>
    <p:sldId id="346" r:id="rId43"/>
    <p:sldId id="388" r:id="rId44"/>
    <p:sldId id="409" r:id="rId45"/>
  </p:sldIdLst>
  <p:sldSz cx="12192000" cy="6858000"/>
  <p:notesSz cx="6858000" cy="9144000"/>
  <p:custDataLst>
    <p:tags r:id="rId46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95" y="9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tags" Target="tags/tag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" Target="slides/slide2.xml" /><Relationship Id="rId50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8C24-9DDC-45FC-92B2-BD59026B3DCE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B452F-3807-4FF9-B6C4-B824604A51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09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B452F-3807-4FF9-B6C4-B824604A51D7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05398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D4DBE3-E7B8-481B-902F-FCCC2FCE4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6CE22B7-0E12-466F-944F-7F64CB1E9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20EA31B-A3FA-43AD-B308-790CE1B8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AD6520B-6AB5-4383-8D44-A2FC863B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F8EB72-7E42-4032-A4DC-507E41B8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167706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C3948-9066-41BA-B8AD-A36DCF8E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4F9630-BB65-446D-B42D-0661D5294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CDDCC4-7216-4F0D-9262-02DC1A8D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25A394-9A95-493B-A041-26A2D9254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2DB5A2-1357-4A4A-9285-DBA4CD32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85599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7B0C813-0AB9-4DD0-9B13-CC1BB767F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6AC6BE1-AC23-440B-9422-8441082DB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1FE965-8B2B-4216-9078-D8D14BE0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2BB6DF-8C68-44DF-9280-C4A09723E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688AF6-AC55-4BC7-9DA4-67944E12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14618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7078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412505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950188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458062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354621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40435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79614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64084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19136D-F8D8-4495-BC9A-E52BA6B0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3320979-B637-4CAD-AA60-21D0BC4F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387E5F-948C-4362-B9F6-459D2F64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539AB2-0611-4CCD-ACBD-40CDA5D0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2925B1-9FD1-448B-9436-EAB8DAE7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00839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87853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2130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30619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05822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885277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219515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431611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63256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CC6FB-DC26-4408-9A26-AFE58B30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9F27EAB-6372-49D1-9216-1F948D434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2A2618-1039-4C62-888D-2B308140D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4D45AC-B474-4276-9891-5E6BB46F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4D8B118-8C7A-4077-AD57-289268CD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25378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32D238-22F0-4C4C-8CFC-C752FF142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B68469-C3C4-43CC-9378-E512A3285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2BE9BD-DEA7-4CDB-AAE0-81662AC0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B710F2-7917-4EFF-B752-9FA51C19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8DDB68-02F8-496F-97C4-E62334C5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9FE9BB-2607-460D-9BEB-6E9CC171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3407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1DB007-6586-4CCD-B554-7BE239A3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343B2F4-B587-47D8-8E1F-A2ED96CA4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E17491-3B87-422E-8C77-F26835D9C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B0D7D6B-1888-4607-96EB-EDA03CCA1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09272B2-BF30-4452-9A99-6CD7E27AC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20517FE-5D2F-4043-86CE-2D1E507C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F41755C-1AAB-4A02-A6FE-AF80FBC5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D55FA77-AA8E-43A4-A765-609836FE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92970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FAD635-36D6-4F82-964B-539DB86F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129AB27-DB53-465D-AFF7-8396ADDB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430EB63-20DF-4B18-9289-EC6023B56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EE536E0-62D1-4DEE-9F01-2A3074F9E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28969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46D7F9D-B176-49F8-BF88-C5EFCE5D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5FAEBA-D17F-4F49-9DF6-B24DA947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573E5AB-2F63-4797-BAB5-AC13801F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236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D3C5C5-9CA6-4659-A51C-AAB330872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F0D8D3-6232-4FC3-9F36-502A64C9C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988C162-F6CE-49C8-8149-1A87B35CF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5FCDE2-FB2D-4C8F-9213-57C35FAD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320B6B-A87F-4717-8D5F-946FC8F7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24E3C85-3B35-49AD-B5AD-673515C8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67217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1B7E8C-384D-4711-8D5A-EE445231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46530B7-A996-4A92-9A4A-BE15E98A0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B379D11-9DFF-446C-82EA-AA1E5863A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C83D9F3-FB23-43B0-B1B8-E9DF60A6E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A895FF-47B7-4D70-8D5E-5020D3F6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937F692-6DEC-4606-9E72-13EA8712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24823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slideLayout" Target="../slideLayouts/slideLayout23.xml" /><Relationship Id="rId13" Type="http://schemas.openxmlformats.org/officeDocument/2006/relationships/slideLayout" Target="../slideLayouts/slideLayout24.xml" /><Relationship Id="rId14" Type="http://schemas.openxmlformats.org/officeDocument/2006/relationships/slideLayout" Target="../slideLayouts/slideLayout25.xml" /><Relationship Id="rId15" Type="http://schemas.openxmlformats.org/officeDocument/2006/relationships/slideLayout" Target="../slideLayouts/slideLayout26.xml" /><Relationship Id="rId16" Type="http://schemas.openxmlformats.org/officeDocument/2006/relationships/slideLayout" Target="../slideLayouts/slideLayout27.xml" /><Relationship Id="rId17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127D701-559A-4525-8E68-C64D8091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290473-82C6-46A7-879E-BDA135CC2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A2342E-1BB8-4488-B66C-4EA275A15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1B95-E1A2-4A33-90DD-931BFC089328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13091F-D0DC-428F-AE5D-C0D9DAD51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933BAE-F636-4E76-B4E6-3DA125997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595A-73E1-4EE4-B91E-4B4D87244C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58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70BD-D842-4CCB-9FAB-CC87D3F2BDDF}" type="datetimeFigureOut">
              <a:rPr lang="zh-TW" altLang="en-US" smtClean="0"/>
              <a:t>2022/4/24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E51DC9-E436-431B-8C7C-17109A0604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6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1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13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10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0456"/>
            <a:ext cx="10515600" cy="365268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APEC</a:t>
            </a:r>
            <a:r>
              <a:rPr lang="zh-TW" altLang="en-US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秘書處工作經驗看台灣的國際參與</a:t>
            </a:r>
            <a:endParaRPr lang="en-US" altLang="zh-TW" sz="4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altLang="zh-TW" sz="4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主講人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劉 經 巖</a:t>
            </a:r>
            <a:endParaRPr lang="en-US" altLang="zh-TW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zh-TW" altLang="en-US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地點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：國立中山大學政治研究所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時間：</a:t>
            </a:r>
            <a:r>
              <a:rPr lang="ru-RU" altLang="zh-TW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2022</a:t>
            </a:r>
            <a:r>
              <a:rPr lang="zh-TW" altLang="ru-RU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ru-RU" altLang="zh-TW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05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ru-RU" altLang="zh-TW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02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zh-TW" altLang="en-US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09768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/>
          <a:lstStyle/>
          <a:p>
            <a:endParaRPr lang="en-US" altLang="zh-TW"/>
          </a:p>
          <a:p>
            <a:pPr marL="0" indent="0" algn="ctr">
              <a:buNone/>
            </a:pP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貳、國際社會裡的台灣 </a:t>
            </a:r>
            <a:r>
              <a:rPr lang="en-US" altLang="zh-TW" sz="3600" b="1" err="1">
                <a:latin typeface="標楷體" panose="03000509000000000000" pitchFamily="65" charset="-120"/>
                <a:ea typeface="標楷體" panose="03000509000000000000" pitchFamily="65" charset="-120"/>
              </a:rPr>
              <a:t>v.s.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國際社會裡的中華民國</a:t>
            </a:r>
          </a:p>
          <a:p>
            <a:pPr marL="0" indent="0">
              <a:buNone/>
            </a:pPr>
            <a:endParaRPr lang="ru-RU" altLang="zh-TW"/>
          </a:p>
          <a:p>
            <a:pPr>
              <a:buFont typeface="Wingdings" panose="05000000000000000000" pitchFamily="2" charset="2"/>
              <a:buChar char="à"/>
            </a:pPr>
            <a:r>
              <a:rPr lang="ru-RU" altLang="zh-TW">
                <a:sym typeface="Wingdings" panose="05000000000000000000" pitchFamily="2" charset="2"/>
              </a:rPr>
              <a:t>1648-1945 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年的台灣在國際社會上的</a:t>
            </a:r>
            <a:r>
              <a:rPr lang="zh-TW" altLang="ru-RU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地位是甚麼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?</a:t>
            </a:r>
            <a:endParaRPr lang="ru-RU" altLang="zh-TW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altLang="zh-TW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ru-RU" altLang="zh-TW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815</a:t>
            </a:r>
            <a:r>
              <a:rPr lang="en-US" altLang="zh-TW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-1945</a:t>
            </a:r>
            <a:r>
              <a:rPr lang="zh-TW" altLang="en-US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年中華民國參與了</a:t>
            </a:r>
            <a:r>
              <a:rPr lang="zh-TW" altLang="ru-RU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甚麼國際組織</a:t>
            </a:r>
            <a:r>
              <a:rPr lang="ru-RU" altLang="zh-TW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altLang="zh-TW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en-US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台灣的情形如何呢</a:t>
            </a:r>
            <a:r>
              <a:rPr lang="en-US" altLang="zh-TW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zh-TW" altLang="en-US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614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我們回顧歷史應該要知道台灣從十七世紀起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荷蘭人的殖民地</a:t>
            </a:r>
            <a:r>
              <a:rPr lang="ru-RU" altLang="zh-TW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1624-1662</a:t>
            </a:r>
            <a:r>
              <a:rPr lang="ru-RU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明朝鄭成功的獨立海上王國</a:t>
            </a:r>
            <a:r>
              <a:rPr lang="ru-RU" altLang="zh-TW">
                <a:latin typeface="標楷體" panose="03000509000000000000" pitchFamily="65" charset="-120"/>
                <a:ea typeface="標楷體" panose="03000509000000000000" pitchFamily="65" charset="-120"/>
              </a:rPr>
              <a:t> (1662-1683)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清朝中華帝國的</a:t>
            </a:r>
            <a:r>
              <a:rPr lang="zh-TW" altLang="ru-RU">
                <a:latin typeface="標楷體" panose="03000509000000000000" pitchFamily="65" charset="-120"/>
                <a:ea typeface="標楷體" panose="03000509000000000000" pitchFamily="65" charset="-120"/>
              </a:rPr>
              <a:t>邊陲 </a:t>
            </a:r>
            <a:r>
              <a:rPr lang="ru-RU" altLang="zh-TW">
                <a:latin typeface="標楷體" panose="03000509000000000000" pitchFamily="65" charset="-120"/>
                <a:ea typeface="標楷體" panose="03000509000000000000" pitchFamily="65" charset="-120"/>
              </a:rPr>
              <a:t>(1683-1895)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日本殖民地</a:t>
            </a:r>
            <a:r>
              <a:rPr lang="ru-RU" altLang="zh-TW">
                <a:latin typeface="標楷體" panose="03000509000000000000" pitchFamily="65" charset="-120"/>
                <a:ea typeface="標楷體" panose="03000509000000000000" pitchFamily="65" charset="-120"/>
              </a:rPr>
              <a:t> (1895-1945)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中華民國治下的領土</a:t>
            </a:r>
            <a:r>
              <a:rPr lang="ru-RU" altLang="zh-TW">
                <a:latin typeface="標楷體" panose="03000509000000000000" pitchFamily="65" charset="-120"/>
                <a:ea typeface="標楷體" panose="03000509000000000000" pitchFamily="65" charset="-120"/>
              </a:rPr>
              <a:t> (1945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~~~)</a:t>
            </a:r>
          </a:p>
          <a:p>
            <a:pPr marL="0" indent="0" algn="ctr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9344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ru-RU" altLang="zh-TW" sz="3600"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en-US" altLang="zh-TW" sz="3600">
                <a:ea typeface="標楷體" panose="03000509000000000000" pitchFamily="65" charset="-120"/>
                <a:cs typeface="Times New Roman" panose="02020603050405020304" pitchFamily="18" charset="0"/>
              </a:rPr>
              <a:t>1911</a:t>
            </a:r>
            <a:r>
              <a:rPr lang="zh-TW" altLang="en-US" sz="3600">
                <a:ea typeface="標楷體" panose="03000509000000000000" pitchFamily="65" charset="-120"/>
                <a:cs typeface="Times New Roman" panose="02020603050405020304" pitchFamily="18" charset="0"/>
              </a:rPr>
              <a:t>年辛亥革命之後創建中華民國</a:t>
            </a:r>
            <a:endParaRPr lang="en-US" altLang="zh-TW" sz="36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6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TW" sz="3600"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en-US" altLang="zh-TW" sz="3600">
                <a:ea typeface="標楷體" panose="03000509000000000000" pitchFamily="65" charset="-120"/>
                <a:cs typeface="Times New Roman" panose="02020603050405020304" pitchFamily="18" charset="0"/>
              </a:rPr>
              <a:t>1945</a:t>
            </a:r>
            <a:r>
              <a:rPr lang="zh-TW" altLang="en-US" sz="3600">
                <a:ea typeface="標楷體" panose="03000509000000000000" pitchFamily="65" charset="-120"/>
                <a:cs typeface="Times New Roman" panose="02020603050405020304" pitchFamily="18" charset="0"/>
              </a:rPr>
              <a:t>年之前只有中華民國參與國際組織的問題</a:t>
            </a:r>
            <a:endParaRPr lang="ru-RU" altLang="zh-TW" sz="36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TW" sz="3600"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3600">
                <a:ea typeface="標楷體" panose="03000509000000000000" pitchFamily="65" charset="-120"/>
                <a:cs typeface="Times New Roman" panose="02020603050405020304" pitchFamily="18" charset="0"/>
              </a:rPr>
              <a:t>沒有</a:t>
            </a:r>
            <a:r>
              <a:rPr lang="zh-TW" altLang="en-US" sz="3600" b="1" u="sng">
                <a:ea typeface="標楷體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zh-TW" altLang="en-US" sz="3600">
                <a:ea typeface="標楷體" panose="03000509000000000000" pitchFamily="65" charset="-120"/>
                <a:cs typeface="Times New Roman" panose="02020603050405020304" pitchFamily="18" charset="0"/>
              </a:rPr>
              <a:t>參與國際組織的問題</a:t>
            </a:r>
            <a:endParaRPr lang="en-US" altLang="zh-TW" sz="36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6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600">
                <a:ea typeface="標楷體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lang="zh-TW" altLang="ru-RU" sz="3600">
                <a:ea typeface="標楷體" panose="03000509000000000000" pitchFamily="65" charset="-120"/>
                <a:cs typeface="Times New Roman" panose="02020603050405020304" pitchFamily="18" charset="0"/>
              </a:rPr>
              <a:t>中華民國中央政府遷到台灣之後</a:t>
            </a:r>
            <a:r>
              <a:rPr lang="zh-TW" altLang="ru-RU" sz="360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開始了國家定位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的爭論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31421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986"/>
            <a:ext cx="10515600" cy="4540013"/>
          </a:xfrm>
        </p:spPr>
        <p:txBody>
          <a:bodyPr>
            <a:normAutofit fontScale="32500" lnSpcReduction="20000"/>
          </a:bodyPr>
          <a:lstStyle/>
          <a:p>
            <a:endParaRPr lang="en-US" altLang="zh-TW"/>
          </a:p>
          <a:p>
            <a:pPr marL="0" indent="0" algn="ctr">
              <a:buNone/>
            </a:pP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參、我國參與國際組織的幾個重要的年份</a:t>
            </a:r>
          </a:p>
          <a:p>
            <a:pPr marL="0" indent="0">
              <a:buNone/>
            </a:pPr>
            <a:endParaRPr lang="en-US" altLang="zh-TW" sz="9600"/>
          </a:p>
          <a:p>
            <a:pPr marL="0" indent="0" algn="ctr">
              <a:buNone/>
            </a:pP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聯合國會員時期</a:t>
            </a: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</a:rPr>
              <a:t>(1945-1971)</a:t>
            </a:r>
          </a:p>
          <a:p>
            <a:pPr marL="0" indent="0" algn="ctr">
              <a:buNone/>
            </a:pP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9600">
                <a:latin typeface="Poiret One" panose="00000500000000000000" pitchFamily="2" charset="0"/>
                <a:ea typeface="標楷體" panose="03000509000000000000" pitchFamily="65" charset="-120"/>
              </a:rPr>
              <a:t>◎</a:t>
            </a:r>
            <a:r>
              <a:rPr lang="en-US" altLang="zh-TW" sz="9600">
                <a:ea typeface="標楷體" panose="03000509000000000000" pitchFamily="65" charset="-120"/>
              </a:rPr>
              <a:t>1945</a:t>
            </a:r>
            <a:r>
              <a:rPr lang="zh-TW" altLang="en-US" sz="9600">
                <a:ea typeface="標楷體" panose="03000509000000000000" pitchFamily="65" charset="-120"/>
              </a:rPr>
              <a:t>年</a:t>
            </a:r>
            <a:r>
              <a:rPr lang="zh-TW" altLang="ru-RU" sz="9600">
                <a:ea typeface="標楷體" panose="03000509000000000000" pitchFamily="65" charset="-120"/>
              </a:rPr>
              <a:t>聯合國成立，</a:t>
            </a:r>
            <a:r>
              <a:rPr lang="zh-TW" altLang="en-US" sz="9600">
                <a:ea typeface="標楷體" panose="03000509000000000000" pitchFamily="65" charset="-120"/>
              </a:rPr>
              <a:t>中華民國是</a:t>
            </a:r>
            <a:r>
              <a:rPr lang="en-US" altLang="zh-TW" sz="9600">
                <a:ea typeface="標楷體" panose="03000509000000000000" pitchFamily="65" charset="-120"/>
              </a:rPr>
              <a:t>51</a:t>
            </a:r>
            <a:r>
              <a:rPr lang="zh-TW" altLang="en-US" sz="9600">
                <a:ea typeface="標楷體" panose="03000509000000000000" pitchFamily="65" charset="-120"/>
              </a:rPr>
              <a:t>個創始會員國之一；</a:t>
            </a:r>
            <a:endParaRPr lang="en-US" altLang="zh-TW" sz="960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960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9600">
                <a:ea typeface="標楷體" panose="03000509000000000000" pitchFamily="65" charset="-120"/>
              </a:rPr>
              <a:t>◎1947</a:t>
            </a:r>
            <a:r>
              <a:rPr lang="zh-TW" altLang="ru-RU" sz="9600">
                <a:ea typeface="標楷體" panose="03000509000000000000" pitchFamily="65" charset="-120"/>
              </a:rPr>
              <a:t>年國民政府公布</a:t>
            </a:r>
            <a:r>
              <a:rPr lang="zh-TW" altLang="en-US" sz="9600">
                <a:ea typeface="標楷體" panose="03000509000000000000" pitchFamily="65" charset="-120"/>
              </a:rPr>
              <a:t>並實施</a:t>
            </a:r>
            <a:r>
              <a:rPr lang="zh-TW" altLang="ru-RU" sz="9600">
                <a:ea typeface="標楷體" panose="03000509000000000000" pitchFamily="65" charset="-120"/>
              </a:rPr>
              <a:t>中華民國憲法</a:t>
            </a:r>
            <a:r>
              <a:rPr lang="zh-TW" altLang="ru-RU" sz="9600">
                <a:ea typeface="PMingLiU" panose="02020500000000000000" pitchFamily="18" charset="-120"/>
              </a:rPr>
              <a:t>，</a:t>
            </a:r>
            <a:r>
              <a:rPr lang="zh-TW" altLang="ru-RU" sz="9600">
                <a:ea typeface="標楷體" panose="03000509000000000000" pitchFamily="65" charset="-120"/>
              </a:rPr>
              <a:t>其中第</a:t>
            </a:r>
            <a:r>
              <a:rPr lang="ru-RU" altLang="zh-TW" sz="9600">
                <a:ea typeface="標楷體" panose="03000509000000000000" pitchFamily="65" charset="-120"/>
              </a:rPr>
              <a:t>141</a:t>
            </a:r>
            <a:endParaRPr lang="en-US" altLang="zh-TW" sz="960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9600">
                <a:ea typeface="標楷體" panose="03000509000000000000" pitchFamily="65" charset="-120"/>
              </a:rPr>
              <a:t>    條明訂我國的外交政策；</a:t>
            </a:r>
            <a:endParaRPr lang="en-US" altLang="zh-TW" sz="960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0930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B75D34-E672-4E31-9546-9C7B981C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我國的外交政策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52FDCA-1BA5-4CAE-801F-BA19AF553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144" y="2840288"/>
            <a:ext cx="11824855" cy="4454130"/>
          </a:xfrm>
        </p:spPr>
        <p:txBody>
          <a:bodyPr>
            <a:normAutofit/>
          </a:bodyPr>
          <a:lstStyle/>
          <a:p>
            <a:r>
              <a:rPr lang="zh-TW" altLang="en-US" sz="3600" b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「中華民國之外交，應本</a:t>
            </a:r>
            <a:r>
              <a:rPr lang="zh-TW" altLang="en-US" sz="360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獨立自主之精神，平等互惠之原則，敦睦邦交，</a:t>
            </a:r>
            <a:r>
              <a:rPr lang="zh-TW" altLang="en-US" sz="3600" b="1" u="sng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尊重條約及聯合國憲章</a:t>
            </a:r>
            <a:r>
              <a:rPr lang="zh-TW" altLang="en-US" sz="360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，以保護僑民權益，促進國際合作，提倡國際正義，確保世界和平」。</a:t>
            </a:r>
            <a:endParaRPr lang="en-US" altLang="zh-TW" sz="360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外交部依據憲法，致力推動繁榮臺灣之外交政策</a:t>
            </a:r>
          </a:p>
        </p:txBody>
      </p:sp>
    </p:spTree>
    <p:extLst>
      <p:ext uri="{BB962C8B-B14F-4D97-AF65-F5344CB8AC3E}">
        <p14:creationId xmlns:p14="http://schemas.microsoft.com/office/powerpoint/2010/main" val="326136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986"/>
            <a:ext cx="10515600" cy="4540013"/>
          </a:xfrm>
        </p:spPr>
        <p:txBody>
          <a:bodyPr>
            <a:normAutofit fontScale="25000" lnSpcReduction="20000"/>
          </a:bodyPr>
          <a:lstStyle/>
          <a:p>
            <a:endParaRPr lang="en-US" altLang="zh-TW"/>
          </a:p>
          <a:p>
            <a:pPr marL="0" indent="0" algn="ctr">
              <a:buNone/>
            </a:pP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參、我國參與國際組織的幾個重要的年份</a:t>
            </a:r>
          </a:p>
          <a:p>
            <a:pPr marL="0" indent="0">
              <a:buNone/>
            </a:pPr>
            <a:endParaRPr lang="en-US" altLang="zh-TW" sz="9600"/>
          </a:p>
          <a:p>
            <a:pPr marL="0" indent="0" algn="ctr">
              <a:buNone/>
            </a:pP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聯合國會員時期</a:t>
            </a: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</a:rPr>
              <a:t>(1945-1971)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 algn="ctr">
              <a:buNone/>
            </a:pP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en-US" altLang="zh-TW" sz="9600">
                <a:ea typeface="標楷體" panose="03000509000000000000" pitchFamily="65" charset="-120"/>
                <a:cs typeface="Times New Roman" panose="02020603050405020304" pitchFamily="18" charset="0"/>
              </a:rPr>
              <a:t>1949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年中華民國遷往台灣，</a:t>
            </a:r>
            <a:r>
              <a:rPr lang="zh-TW" altLang="ru-RU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中華人民共和國成立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，國際間開始出現中國</a:t>
            </a: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代表權問題；</a:t>
            </a: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en-US" altLang="zh-TW" sz="9600">
                <a:ea typeface="標楷體" panose="03000509000000000000" pitchFamily="65" charset="-120"/>
                <a:cs typeface="Times New Roman" panose="02020603050405020304" pitchFamily="18" charset="0"/>
              </a:rPr>
              <a:t>1971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ru-RU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聯合國通過</a:t>
            </a: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2758</a:t>
            </a:r>
            <a:r>
              <a:rPr lang="zh-TW" altLang="ru-RU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號決議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，中華民國退出聯合國，而由中華人民共</a:t>
            </a: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和國取得在聯合國的中國代表權。</a:t>
            </a: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en-US" altLang="zh-TW" sz="9600">
                <a:ea typeface="標楷體" panose="03000509000000000000" pitchFamily="65" charset="-120"/>
                <a:cs typeface="Times New Roman" panose="02020603050405020304" pitchFamily="18" charset="0"/>
              </a:rPr>
              <a:t>1945-1971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年之間</a:t>
            </a:r>
            <a:r>
              <a:rPr lang="zh-TW" altLang="en-US" sz="960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ru-RU" sz="9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保衛中國代表權成為我們聯合國工作的最重要目標</a:t>
            </a:r>
            <a:r>
              <a:rPr lang="zh-TW" altLang="en-US" sz="960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5862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324"/>
            <a:ext cx="10515600" cy="4774676"/>
          </a:xfrm>
        </p:spPr>
        <p:txBody>
          <a:bodyPr>
            <a:normAutofit fontScale="25000" lnSpcReduction="20000"/>
          </a:bodyPr>
          <a:lstStyle/>
          <a:p>
            <a:endParaRPr lang="en-US" altLang="zh-TW"/>
          </a:p>
          <a:p>
            <a:pPr marL="0" indent="0" algn="ctr">
              <a:buNone/>
            </a:pP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參、我國參與國際組織的幾個重要的年份</a:t>
            </a:r>
          </a:p>
          <a:p>
            <a:pPr marL="0" indent="0">
              <a:buNone/>
            </a:pPr>
            <a:endParaRPr lang="en-US" altLang="zh-TW" sz="51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96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9600">
                <a:latin typeface="標楷體" panose="03000509000000000000" pitchFamily="65" charset="-120"/>
                <a:ea typeface="標楷體" panose="03000509000000000000" pitchFamily="65" charset="-120"/>
              </a:rPr>
              <a:t>非聯合國會員時期迄今 </a:t>
            </a: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ru-RU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8800">
                <a:ea typeface="標楷體" panose="03000509000000000000" pitchFamily="65" charset="-120"/>
              </a:rPr>
              <a:t>1979</a:t>
            </a:r>
            <a:r>
              <a:rPr lang="zh-TW" altLang="en-US" sz="8800">
                <a:latin typeface="標楷體" panose="03000509000000000000" pitchFamily="65" charset="-120"/>
                <a:ea typeface="標楷體" panose="03000509000000000000" pitchFamily="65" charset="-120"/>
              </a:rPr>
              <a:t>年 中華民國與美國中止外交關係；</a:t>
            </a:r>
          </a:p>
          <a:p>
            <a:pPr marL="0" indent="0" algn="ctr">
              <a:buNone/>
            </a:pPr>
            <a:endParaRPr lang="en-US" altLang="zh-TW" sz="9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en-US" altLang="zh-TW" sz="8800">
                <a:ea typeface="標楷體" panose="03000509000000000000" pitchFamily="65" charset="-120"/>
              </a:rPr>
              <a:t>1988-1989</a:t>
            </a:r>
            <a:r>
              <a:rPr lang="ru-RU" altLang="zh-TW" sz="8800">
                <a:ea typeface="標楷體" panose="03000509000000000000" pitchFamily="65" charset="-120"/>
              </a:rPr>
              <a:t> </a:t>
            </a:r>
            <a:r>
              <a:rPr lang="zh-TW" altLang="en-US" sz="8800">
                <a:ea typeface="標楷體" panose="03000509000000000000" pitchFamily="65" charset="-120"/>
              </a:rPr>
              <a:t>年 蔣經國總統去世，台灣結束強人統治，台灣與國際間逐漸不再有誰代</a:t>
            </a:r>
            <a:endParaRPr lang="en-US" altLang="zh-TW" sz="8800"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r>
              <a:rPr lang="zh-TW" altLang="en-US" sz="8800">
                <a:ea typeface="標楷體" panose="03000509000000000000" pitchFamily="65" charset="-120"/>
              </a:rPr>
              <a:t>表中國的爭論。東</a:t>
            </a:r>
            <a:r>
              <a:rPr lang="zh-TW" altLang="ru-RU" sz="8800">
                <a:ea typeface="標楷體" panose="03000509000000000000" pitchFamily="65" charset="-120"/>
              </a:rPr>
              <a:t>西冷戰結束</a:t>
            </a:r>
            <a:r>
              <a:rPr lang="ru-RU" altLang="zh-TW" sz="8800">
                <a:ea typeface="標楷體" panose="03000509000000000000" pitchFamily="65" charset="-120"/>
              </a:rPr>
              <a:t>，</a:t>
            </a:r>
            <a:r>
              <a:rPr lang="zh-TW" altLang="ru-RU" sz="8800">
                <a:ea typeface="標楷體" panose="03000509000000000000" pitchFamily="65" charset="-120"/>
              </a:rPr>
              <a:t>中國發生天安門</a:t>
            </a:r>
            <a:r>
              <a:rPr lang="zh-TW" altLang="en-US" sz="8800">
                <a:ea typeface="標楷體" panose="03000509000000000000" pitchFamily="65" charset="-120"/>
              </a:rPr>
              <a:t>廣場</a:t>
            </a:r>
            <a:r>
              <a:rPr lang="zh-TW" altLang="ru-RU" sz="8800">
                <a:ea typeface="標楷體" panose="03000509000000000000" pitchFamily="65" charset="-120"/>
              </a:rPr>
              <a:t>事</a:t>
            </a:r>
            <a:r>
              <a:rPr lang="zh-TW" altLang="en-US" sz="8800">
                <a:ea typeface="標楷體" panose="03000509000000000000" pitchFamily="65" charset="-120"/>
              </a:rPr>
              <a:t>件</a:t>
            </a:r>
            <a:r>
              <a:rPr lang="zh-TW" altLang="ru-RU" sz="8800">
                <a:ea typeface="標楷體" panose="03000509000000000000" pitchFamily="65" charset="-120"/>
              </a:rPr>
              <a:t>，遭到國際制裁。</a:t>
            </a:r>
            <a:endParaRPr lang="ru-RU" altLang="zh-TW" sz="8800">
              <a:ea typeface="標楷體" panose="03000509000000000000" pitchFamily="65" charset="-120"/>
            </a:endParaRPr>
          </a:p>
          <a:p>
            <a:pPr marL="0" indent="0" algn="just">
              <a:buNone/>
            </a:pPr>
            <a:endParaRPr lang="en-US" altLang="zh-TW" sz="960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8800">
                <a:ea typeface="標楷體" panose="03000509000000000000" pitchFamily="65" charset="-120"/>
              </a:rPr>
              <a:t>1991</a:t>
            </a:r>
            <a:r>
              <a:rPr lang="ru-RU" altLang="zh-TW" sz="8800">
                <a:ea typeface="標楷體" panose="03000509000000000000" pitchFamily="65" charset="-120"/>
              </a:rPr>
              <a:t>-1992</a:t>
            </a:r>
            <a:r>
              <a:rPr lang="zh-TW" altLang="en-US" sz="8800">
                <a:ea typeface="標楷體" panose="03000509000000000000" pitchFamily="65" charset="-120"/>
              </a:rPr>
              <a:t>年 台灣結束動員戡亂時期</a:t>
            </a:r>
            <a:r>
              <a:rPr lang="zh-TW" altLang="en-US" sz="8800">
                <a:ea typeface="PMingLiU" panose="02020500000000000000" pitchFamily="18" charset="-120"/>
              </a:rPr>
              <a:t>，</a:t>
            </a:r>
            <a:r>
              <a:rPr lang="zh-TW" altLang="ru-RU" sz="8800"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en-US" altLang="zh-TW" sz="8800">
                <a:ea typeface="標楷體" panose="03000509000000000000" pitchFamily="65" charset="-120"/>
                <a:cs typeface="Times New Roman" panose="02020603050405020304" pitchFamily="18" charset="0"/>
              </a:rPr>
              <a:t>Chinese Taipei </a:t>
            </a:r>
            <a:r>
              <a:rPr lang="zh-TW" altLang="ru-RU" sz="8800">
                <a:ea typeface="標楷體" panose="03000509000000000000" pitchFamily="65" charset="-120"/>
                <a:cs typeface="Times New Roman" panose="02020603050405020304" pitchFamily="18" charset="0"/>
              </a:rPr>
              <a:t>名義加入</a:t>
            </a:r>
            <a:r>
              <a:rPr lang="en-US" altLang="zh-TW" sz="8800">
                <a:ea typeface="標楷體" panose="03000509000000000000" pitchFamily="65" charset="-120"/>
                <a:cs typeface="Times New Roman" panose="02020603050405020304" pitchFamily="18" charset="0"/>
              </a:rPr>
              <a:t>APEC</a:t>
            </a:r>
            <a:r>
              <a:rPr lang="zh-TW" altLang="en-US" sz="8800"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ru-RU" altLang="zh-TW" sz="8800"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9600"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8800">
                <a:ea typeface="標楷體" panose="03000509000000000000" pitchFamily="65" charset="-120"/>
                <a:cs typeface="Times New Roman" panose="02020603050405020304" pitchFamily="18" charset="0"/>
              </a:rPr>
              <a:t>1992-1993 </a:t>
            </a:r>
            <a:r>
              <a:rPr lang="zh-TW" altLang="ru-RU" sz="8800"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8800">
                <a:ea typeface="標楷體" panose="03000509000000000000" pitchFamily="65" charset="-120"/>
                <a:cs typeface="Times New Roman" panose="02020603050405020304" pitchFamily="18" charset="0"/>
              </a:rPr>
              <a:t> 臺海兩岸討論一個中國的問題沒有結論；</a:t>
            </a:r>
            <a:r>
              <a:rPr lang="en-US" altLang="zh-TW" sz="8800">
                <a:ea typeface="標楷體" panose="03000509000000000000" pitchFamily="65" charset="-120"/>
                <a:cs typeface="Times New Roman" panose="02020603050405020304" pitchFamily="18" charset="0"/>
              </a:rPr>
              <a:t>APEC</a:t>
            </a:r>
            <a:r>
              <a:rPr lang="zh-TW" altLang="en-US" sz="8800">
                <a:ea typeface="標楷體" panose="03000509000000000000" pitchFamily="65" charset="-120"/>
                <a:cs typeface="Times New Roman" panose="02020603050405020304" pitchFamily="18" charset="0"/>
              </a:rPr>
              <a:t>秘書處在新加坡</a:t>
            </a:r>
            <a:endParaRPr lang="ru-RU" altLang="zh-TW" sz="8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8800">
                <a:ea typeface="標楷體" panose="03000509000000000000" pitchFamily="65" charset="-120"/>
                <a:cs typeface="Times New Roman" panose="02020603050405020304" pitchFamily="18" charset="0"/>
              </a:rPr>
              <a:t>成立；台灣開始重新加入聯合國的工作</a:t>
            </a:r>
            <a:r>
              <a:rPr lang="zh-TW" altLang="en-US" sz="8800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r>
              <a:rPr lang="zh-TW" altLang="en-US" sz="8800"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88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440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701" y="264023"/>
            <a:ext cx="3668816" cy="191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2"/>
            <a:ext cx="3178683" cy="18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5035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324"/>
            <a:ext cx="10515600" cy="4599815"/>
          </a:xfrm>
        </p:spPr>
        <p:txBody>
          <a:bodyPr>
            <a:normAutofit/>
          </a:bodyPr>
          <a:lstStyle/>
          <a:p>
            <a:endParaRPr lang="en-US" altLang="zh-TW"/>
          </a:p>
          <a:p>
            <a:pPr marL="0" indent="0" algn="ctr"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非聯合國會員時期迄今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ru-RU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>
                <a:ea typeface="標楷體" panose="03000509000000000000" pitchFamily="65" charset="-120"/>
                <a:cs typeface="Times New Roman" panose="02020603050405020304" pitchFamily="18" charset="0"/>
              </a:rPr>
              <a:t>1996 </a:t>
            </a:r>
            <a:r>
              <a:rPr lang="zh-TW" altLang="en-US">
                <a:ea typeface="標楷體" panose="03000509000000000000" pitchFamily="65" charset="-120"/>
                <a:cs typeface="Times New Roman" panose="02020603050405020304" pitchFamily="18" charset="0"/>
              </a:rPr>
              <a:t>年台灣首次舉行總統直選並由台灣人李登輝當選總統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>
                <a:ea typeface="標楷體" panose="03000509000000000000" pitchFamily="65" charset="-120"/>
                <a:cs typeface="Times New Roman" panose="02020603050405020304" pitchFamily="18" charset="0"/>
              </a:rPr>
              <a:t>2000</a:t>
            </a:r>
            <a:r>
              <a:rPr lang="zh-TW" altLang="en-US">
                <a:ea typeface="標楷體" panose="03000509000000000000" pitchFamily="65" charset="-120"/>
                <a:cs typeface="Times New Roman" panose="02020603050405020304" pitchFamily="18" charset="0"/>
              </a:rPr>
              <a:t> 年台灣首次政黨輪替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>
                <a:ea typeface="標楷體" panose="03000509000000000000" pitchFamily="65" charset="-120"/>
              </a:rPr>
              <a:t>2002</a:t>
            </a:r>
            <a:r>
              <a:rPr lang="zh-TW" altLang="en-US">
                <a:ea typeface="標楷體" panose="03000509000000000000" pitchFamily="65" charset="-120"/>
              </a:rPr>
              <a:t> 年</a:t>
            </a:r>
            <a:r>
              <a:rPr lang="zh-TW" altLang="ru-RU">
                <a:ea typeface="標楷體" panose="03000509000000000000" pitchFamily="65" charset="-120"/>
              </a:rPr>
              <a:t>台灣以台澎金馬關稅領域名義加入</a:t>
            </a:r>
            <a:r>
              <a:rPr lang="en-US" altLang="zh-TW">
                <a:ea typeface="標楷體" panose="03000509000000000000" pitchFamily="65" charset="-120"/>
              </a:rPr>
              <a:t>WTO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>
                <a:ea typeface="標楷體" panose="03000509000000000000" pitchFamily="65" charset="-120"/>
              </a:rPr>
              <a:t>2008-2016 </a:t>
            </a:r>
            <a:r>
              <a:rPr lang="zh-TW" altLang="en-US">
                <a:ea typeface="標楷體" panose="03000509000000000000" pitchFamily="65" charset="-120"/>
              </a:rPr>
              <a:t>年</a:t>
            </a:r>
            <a:r>
              <a:rPr lang="zh-TW" altLang="ru-RU">
                <a:ea typeface="標楷體" panose="03000509000000000000" pitchFamily="65" charset="-120"/>
              </a:rPr>
              <a:t>台灣以</a:t>
            </a:r>
            <a:r>
              <a:rPr lang="en-US" altLang="zh-TW">
                <a:ea typeface="標楷體" panose="03000509000000000000" pitchFamily="65" charset="-120"/>
              </a:rPr>
              <a:t>Chinese Taipei</a:t>
            </a:r>
            <a:r>
              <a:rPr lang="zh-TW" altLang="ru-RU">
                <a:ea typeface="標楷體" panose="03000509000000000000" pitchFamily="65" charset="-120"/>
              </a:rPr>
              <a:t>名義出席</a:t>
            </a:r>
            <a:r>
              <a:rPr lang="en-US" altLang="zh-TW">
                <a:ea typeface="標楷體" panose="03000509000000000000" pitchFamily="65" charset="-120"/>
              </a:rPr>
              <a:t>WHA</a:t>
            </a:r>
            <a:r>
              <a:rPr lang="zh-TW" altLang="ru-RU">
                <a:ea typeface="標楷體" panose="03000509000000000000" pitchFamily="65" charset="-120"/>
              </a:rPr>
              <a:t>大會與</a:t>
            </a:r>
            <a:r>
              <a:rPr lang="en-US" altLang="zh-TW">
                <a:ea typeface="標楷體" panose="03000509000000000000" pitchFamily="65" charset="-120"/>
              </a:rPr>
              <a:t>ICAO</a:t>
            </a:r>
            <a:r>
              <a:rPr lang="zh-TW" altLang="en-US">
                <a:ea typeface="標楷體" panose="03000509000000000000" pitchFamily="65" charset="-120"/>
              </a:rPr>
              <a:t>年會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6701" y="264023"/>
            <a:ext cx="3668816" cy="191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2"/>
            <a:ext cx="3178683" cy="180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1952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2"/>
            <a:ext cx="10515600" cy="4095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ru-RU" sz="3600">
                <a:latin typeface="標楷體" panose="03000509000000000000" pitchFamily="65" charset="-120"/>
                <a:ea typeface="標楷體" panose="03000509000000000000" pitchFamily="65" charset="-120"/>
              </a:rPr>
              <a:t>肆、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國際組織的參與是多層次、多面向的浩大工程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6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ru-RU" altLang="zh-TW" b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從歷史上來看，我們參與國際組織是先天很困難</a:t>
            </a:r>
            <a:r>
              <a:rPr lang="zh-TW" altLang="ru-RU" b="1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後天不容易；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國家認同與政府認同，國內共識的凝聚一直是挑戰；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中華人民共和國的全力阻止；</a:t>
            </a:r>
            <a:endParaRPr lang="ru-RU" altLang="zh-TW" b="1">
              <a:latin typeface="標楷體" panose="03000509000000000000" pitchFamily="65" charset="-120"/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altLang="zh-TW" b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</a:rPr>
              <a:t>雙邊外交與多邊外交的配合</a:t>
            </a:r>
            <a:r>
              <a:rPr lang="zh-TW" altLang="en-US" b="1">
                <a:latin typeface="PMingLiU" panose="02020500000000000000" pitchFamily="18" charset="-120"/>
                <a:ea typeface="PMingLiU" panose="02020500000000000000" pitchFamily="18" charset="-120"/>
              </a:rPr>
              <a:t>；</a:t>
            </a:r>
            <a:endParaRPr lang="ru-RU" altLang="zh-TW" b="1">
              <a:latin typeface="PMingLiU" panose="02020500000000000000" pitchFamily="18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ru-RU" altLang="zh-TW" b="1">
                <a:latin typeface="PMingLiU" panose="02020500000000000000" pitchFamily="18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en-US" b="1">
                <a:latin typeface="PMingLiU" panose="02020500000000000000" pitchFamily="18" charset="-120"/>
                <a:ea typeface="標楷體" panose="03000509000000000000" pitchFamily="65" charset="-120"/>
                <a:sym typeface="Wingdings" panose="05000000000000000000" pitchFamily="2" charset="2"/>
              </a:rPr>
              <a:t>國際組織議題多樣化</a:t>
            </a:r>
            <a:r>
              <a:rPr lang="zh-TW" altLang="en-US" b="1">
                <a:latin typeface="PMingLiU" panose="02020500000000000000" pitchFamily="18" charset="-120"/>
                <a:ea typeface="PMingLiU" panose="02020500000000000000" pitchFamily="18" charset="-120"/>
                <a:sym typeface="Wingdings" panose="05000000000000000000" pitchFamily="2" charset="2"/>
              </a:rPr>
              <a:t>，</a:t>
            </a: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構成對專業能力的要求；</a:t>
            </a:r>
            <a:endParaRPr lang="en-US" altLang="zh-TW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2669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0455"/>
            <a:ext cx="10515600" cy="365268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伍、我國成功加入亞太經濟合作</a:t>
            </a:r>
            <a:r>
              <a:rPr lang="en-US" altLang="zh-TW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(APEC)</a:t>
            </a:r>
          </a:p>
          <a:p>
            <a:pPr marL="0" indent="0" algn="ctr">
              <a:buNone/>
            </a:pPr>
            <a:endParaRPr lang="en-US" altLang="zh-TW" sz="36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天時</a:t>
            </a:r>
            <a:r>
              <a:rPr lang="en-US" altLang="zh-TW" sz="36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36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1989</a:t>
            </a: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年澳洲倡議</a:t>
            </a:r>
            <a:r>
              <a:rPr lang="zh-TW" altLang="en-US" sz="3600" b="1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ru-RU" altLang="zh-TW" sz="36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1991</a:t>
            </a: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年在韓國的年會時</a:t>
            </a:r>
            <a:r>
              <a:rPr lang="zh-TW" altLang="en-US" sz="3600" b="1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台灣、香港、中國一</a:t>
            </a:r>
            <a:endParaRPr lang="en-US" altLang="zh-TW" sz="36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起加入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sz="36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36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地利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：當時與我國仍有外交關係的大韓民國；</a:t>
            </a:r>
            <a:endParaRPr lang="en-US" altLang="zh-TW" sz="36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36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人和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：台灣人所創造的經濟實力以及具有外交新思維的台灣領導人與專</a:t>
            </a:r>
            <a:endParaRPr lang="en-US" altLang="zh-TW" sz="3600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業外交團隊</a:t>
            </a:r>
            <a:r>
              <a:rPr lang="zh-TW" altLang="en-US" sz="3600" b="1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36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8548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B75D34-E672-4E31-9546-9C7B981C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 我 介 紹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52FDCA-1BA5-4CAE-801F-BA19AF553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188" y="2306695"/>
            <a:ext cx="12196188" cy="4987723"/>
          </a:xfrm>
        </p:spPr>
        <p:txBody>
          <a:bodyPr>
            <a:normAutofit/>
          </a:bodyPr>
          <a:lstStyle/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外交特考及格</a:t>
            </a:r>
          </a:p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政治大學外交研究所國際法及外交碩士</a:t>
            </a:r>
          </a:p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哈佛大學甘迺迪政府學院公共行政碩士</a:t>
            </a:r>
          </a:p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曾派駐俄羅斯代表處、駐美國代表處、新加坡</a:t>
            </a:r>
            <a:r>
              <a:rPr lang="en-US" altLang="zh-TW" sz="3200">
                <a:latin typeface="標楷體" panose="03000509000000000000" pitchFamily="65" charset="-120"/>
                <a:ea typeface="標楷體" panose="03000509000000000000" pitchFamily="65" charset="-120"/>
              </a:rPr>
              <a:t>APEC</a:t>
            </a: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秘書處、駐紐約聯合國事務工作小組、駐亞特蘭大辦事處</a:t>
            </a:r>
          </a:p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曾任職國際組織司、亞西司、非洲司、外講所、非政府組織國際事務會、研究設計會</a:t>
            </a:r>
            <a:endParaRPr lang="en-US" altLang="zh-TW" sz="3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ru-RU" altLang="zh-TW" sz="3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32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年外交特考英語組口試委員</a:t>
            </a:r>
          </a:p>
          <a:p>
            <a:endParaRPr lang="zh-TW" altLang="en-US" sz="36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75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A2A04F4A-5829-470A-AF78-E590C90D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84" y="2419088"/>
            <a:ext cx="105156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陸、</a:t>
            </a:r>
            <a:r>
              <a:rPr lang="en-US" altLang="zh-TW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APEC </a:t>
            </a:r>
            <a:r>
              <a:rPr lang="zh-TW" altLang="en-US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的簡介及對我國的重要性</a:t>
            </a:r>
            <a:endParaRPr lang="en-US" altLang="zh-TW" sz="3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/>
          </a:p>
          <a:p>
            <a:pPr marL="0" indent="0">
              <a:buNone/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會員經濟體</a:t>
            </a:r>
            <a:r>
              <a:rPr lang="en-US" altLang="zh-TW" sz="270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澳大利亞、汶萊、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加拿大、智利、中國大陸、香港、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印尼、日本、韓國、馬來西亞、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墨西哥、紐西蘭、巴布亞紐幾內亞、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秘魯、菲律賓、俄羅斯、新加坡、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台灣、泰國、美國及越南，</a:t>
            </a:r>
            <a:r>
              <a:rPr lang="zh-TW" altLang="ru-RU" sz="270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廿一會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700">
                <a:latin typeface="標楷體" panose="03000509000000000000" pitchFamily="65" charset="-120"/>
                <a:ea typeface="標楷體" panose="03000509000000000000" pitchFamily="65" charset="-120"/>
              </a:rPr>
              <a:t>員</a:t>
            </a:r>
            <a:r>
              <a:rPr lang="zh-TW" altLang="ru-RU" sz="2700">
                <a:latin typeface="標楷體" panose="03000509000000000000" pitchFamily="65" charset="-120"/>
                <a:ea typeface="標楷體" panose="03000509000000000000" pitchFamily="65" charset="-120"/>
              </a:rPr>
              <a:t>體</a:t>
            </a:r>
            <a:r>
              <a:rPr lang="zh-TW" altLang="en-US" sz="270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sz="27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F644DF7-C73A-4D4A-B476-2F2838D4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474" y="2780106"/>
            <a:ext cx="5444526" cy="38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0203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altLang="zh-TW" sz="3200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9600" b="1">
                <a:ea typeface="標楷體" panose="03000509000000000000" pitchFamily="65" charset="-120"/>
              </a:rPr>
              <a:t>APEC </a:t>
            </a:r>
            <a:r>
              <a:rPr lang="zh-TW" altLang="en-US" sz="9600" b="1">
                <a:ea typeface="標楷體" panose="03000509000000000000" pitchFamily="65" charset="-120"/>
              </a:rPr>
              <a:t>為極富彈性的經貿論壇</a:t>
            </a:r>
            <a:endParaRPr lang="ru-RU" altLang="zh-TW" sz="9600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8000">
                <a:ea typeface="標楷體" panose="03000509000000000000" pitchFamily="65" charset="-120"/>
              </a:rPr>
              <a:t>目標</a:t>
            </a:r>
          </a:p>
          <a:p>
            <a:pPr marL="0" indent="0">
              <a:buNone/>
            </a:pPr>
            <a:r>
              <a:rPr lang="zh-TW" altLang="en-US" sz="8000">
                <a:ea typeface="標楷體" panose="03000509000000000000" pitchFamily="65" charset="-120"/>
              </a:rPr>
              <a:t>● 維持區域的成 與發展</a:t>
            </a:r>
          </a:p>
          <a:p>
            <a:pPr marL="0" indent="0">
              <a:buNone/>
            </a:pPr>
            <a:r>
              <a:rPr lang="zh-TW" altLang="en-US" sz="8000">
                <a:ea typeface="標楷體" panose="03000509000000000000" pitchFamily="65" charset="-120"/>
              </a:rPr>
              <a:t>● 加強經濟相互依存的利益</a:t>
            </a:r>
          </a:p>
          <a:p>
            <a:pPr marL="0" indent="0">
              <a:buNone/>
            </a:pPr>
            <a:r>
              <a:rPr lang="zh-TW" altLang="en-US" sz="8000">
                <a:ea typeface="標楷體" panose="03000509000000000000" pitchFamily="65" charset="-120"/>
              </a:rPr>
              <a:t>● 強化多邊貿易體系</a:t>
            </a:r>
          </a:p>
          <a:p>
            <a:pPr marL="0" indent="0">
              <a:buNone/>
            </a:pPr>
            <a:r>
              <a:rPr lang="zh-TW" altLang="en-US" sz="8000">
                <a:ea typeface="標楷體" panose="03000509000000000000" pitchFamily="65" charset="-120"/>
              </a:rPr>
              <a:t>● 降低經濟體間貨物與服務之貿易與投資障礙</a:t>
            </a:r>
            <a:endParaRPr lang="ru-RU" altLang="zh-TW" sz="8000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800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8000">
                <a:ea typeface="標楷體" panose="03000509000000000000" pitchFamily="65" charset="-120"/>
              </a:rPr>
              <a:t>特色</a:t>
            </a:r>
          </a:p>
          <a:p>
            <a:pPr marL="0" indent="0">
              <a:buNone/>
            </a:pPr>
            <a:r>
              <a:rPr lang="zh-TW" altLang="en-US" sz="8000">
                <a:ea typeface="標楷體" panose="03000509000000000000" pitchFamily="65" charset="-120"/>
              </a:rPr>
              <a:t>● 會員以經濟體而非國家名義加入</a:t>
            </a:r>
          </a:p>
          <a:p>
            <a:pPr marL="0" indent="0">
              <a:buNone/>
            </a:pPr>
            <a:r>
              <a:rPr lang="zh-TW" altLang="en-US" sz="8000">
                <a:ea typeface="標楷體" panose="03000509000000000000" pitchFamily="65" charset="-120"/>
              </a:rPr>
              <a:t>● 以共識決、自願性與非拘束性為議決與執行之基礎</a:t>
            </a:r>
          </a:p>
          <a:p>
            <a:pPr marL="0" indent="0">
              <a:buNone/>
            </a:pPr>
            <a:r>
              <a:rPr lang="zh-TW" altLang="en-US" sz="8000">
                <a:ea typeface="標楷體" panose="03000509000000000000" pitchFamily="65" charset="-120"/>
              </a:rPr>
              <a:t>● 無法律約束</a:t>
            </a:r>
            <a:endParaRPr lang="zh-TW" altLang="en-US" sz="8000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4109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/>
          <a:lstStyle/>
          <a:p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PEC">
            <a:extLst>
              <a:ext uri="{FF2B5EF4-FFF2-40B4-BE49-F238E27FC236}">
                <a16:creationId xmlns:a16="http://schemas.microsoft.com/office/drawing/2014/main" id="{E231664F-9574-47F8-B721-45C0F652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845" y="2676913"/>
            <a:ext cx="7659277" cy="391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28321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altLang="zh-TW" sz="3200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4100" b="1">
                <a:ea typeface="標楷體" panose="03000509000000000000" pitchFamily="65" charset="-120"/>
              </a:rPr>
              <a:t>APEC </a:t>
            </a:r>
            <a:r>
              <a:rPr lang="zh-TW" altLang="en-US" sz="4100" b="1">
                <a:ea typeface="標楷體" panose="03000509000000000000" pitchFamily="65" charset="-120"/>
              </a:rPr>
              <a:t>運作的組織結構主要有四層級</a:t>
            </a:r>
            <a:endParaRPr lang="en-US" altLang="zh-TW" sz="41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32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4300" b="1">
                <a:latin typeface="Poiret One" panose="00000500000000000000" pitchFamily="2" charset="0"/>
                <a:ea typeface="標楷體" panose="03000509000000000000" pitchFamily="65" charset="-120"/>
              </a:rPr>
              <a:t>◎</a:t>
            </a:r>
            <a:r>
              <a:rPr lang="zh-TW" altLang="en-US" sz="4300" b="1">
                <a:latin typeface="Poiret One" panose="00000500000000000000" pitchFamily="2" charset="0"/>
                <a:ea typeface="標楷體" panose="03000509000000000000" pitchFamily="65" charset="-120"/>
              </a:rPr>
              <a:t> </a:t>
            </a:r>
            <a:r>
              <a:rPr lang="en-US" altLang="zh-TW" sz="3200" b="1">
                <a:ea typeface="標楷體" panose="03000509000000000000" pitchFamily="65" charset="-120"/>
              </a:rPr>
              <a:t>APEC</a:t>
            </a:r>
            <a:r>
              <a:rPr lang="zh-TW" altLang="en-US" sz="3200" b="1">
                <a:ea typeface="標楷體" panose="03000509000000000000" pitchFamily="65" charset="-120"/>
              </a:rPr>
              <a:t>經濟領袖會議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3200" b="1">
                <a:ea typeface="標楷體" panose="03000509000000000000" pitchFamily="65" charset="-120"/>
              </a:rPr>
              <a:t>                     </a:t>
            </a:r>
            <a:r>
              <a:rPr lang="en-US" altLang="zh-TW" sz="3900" b="1">
                <a:ea typeface="標楷體" panose="03000509000000000000" pitchFamily="65" charset="-120"/>
              </a:rPr>
              <a:t>◎</a:t>
            </a:r>
            <a:r>
              <a:rPr lang="zh-TW" altLang="en-US" sz="3900" b="1">
                <a:ea typeface="標楷體" panose="03000509000000000000" pitchFamily="65" charset="-120"/>
              </a:rPr>
              <a:t> </a:t>
            </a:r>
            <a:r>
              <a:rPr lang="zh-TW" altLang="en-US" sz="3200" b="1">
                <a:ea typeface="標楷體" panose="03000509000000000000" pitchFamily="65" charset="-120"/>
              </a:rPr>
              <a:t>部長聯席會議、專業部長會議</a:t>
            </a:r>
            <a:r>
              <a:rPr lang="en-US" altLang="zh-TW" sz="3200" b="1">
                <a:ea typeface="標楷體" panose="03000509000000000000" pitchFamily="65" charset="-120"/>
              </a:rPr>
              <a:t> </a:t>
            </a:r>
          </a:p>
          <a:p>
            <a:pPr marL="0" indent="0">
              <a:buNone/>
            </a:pPr>
            <a:r>
              <a:rPr lang="zh-TW" altLang="en-US" sz="3200" b="1">
                <a:ea typeface="標楷體" panose="03000509000000000000" pitchFamily="65" charset="-120"/>
              </a:rPr>
              <a:t>                                       </a:t>
            </a:r>
            <a:r>
              <a:rPr lang="zh-TW" altLang="en-US" sz="3500" b="1">
                <a:ea typeface="標楷體" panose="03000509000000000000" pitchFamily="65" charset="-120"/>
              </a:rPr>
              <a:t>◎ </a:t>
            </a:r>
            <a:r>
              <a:rPr lang="zh-TW" altLang="en-US" sz="3200" b="1">
                <a:ea typeface="標楷體" panose="03000509000000000000" pitchFamily="65" charset="-120"/>
              </a:rPr>
              <a:t>資深官員會議</a:t>
            </a:r>
          </a:p>
          <a:p>
            <a:pPr marL="0" indent="0" algn="ctr">
              <a:buNone/>
            </a:pPr>
            <a:r>
              <a:rPr lang="zh-TW" altLang="en-US" sz="3200" b="1">
                <a:ea typeface="標楷體" panose="03000509000000000000" pitchFamily="65" charset="-120"/>
              </a:rPr>
              <a:t>       ◎ 委員會、工作小組以及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200" b="1">
                <a:ea typeface="標楷體" panose="03000509000000000000" pitchFamily="65" charset="-120"/>
              </a:rPr>
              <a:t>    特別任務小組會議</a:t>
            </a:r>
            <a:endParaRPr lang="ru-RU" altLang="zh-TW" sz="3200" b="1"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6831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4100" b="1">
                <a:ea typeface="標楷體" panose="03000509000000000000" pitchFamily="65" charset="-120"/>
              </a:rPr>
              <a:t>企業界參與</a:t>
            </a:r>
            <a:r>
              <a:rPr lang="en-US" altLang="zh-TW" sz="4100" b="1">
                <a:ea typeface="標楷體" panose="03000509000000000000" pitchFamily="65" charset="-120"/>
              </a:rPr>
              <a:t>APEC </a:t>
            </a:r>
            <a:r>
              <a:rPr lang="zh-TW" altLang="en-US" sz="4100" b="1">
                <a:ea typeface="標楷體" panose="03000509000000000000" pitchFamily="65" charset="-120"/>
              </a:rPr>
              <a:t>的會議機制</a:t>
            </a:r>
            <a:endParaRPr lang="en-US" altLang="zh-TW" sz="41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b="1">
                <a:ea typeface="標楷體" panose="03000509000000000000" pitchFamily="65" charset="-120"/>
              </a:rPr>
              <a:t>APEC </a:t>
            </a:r>
            <a:r>
              <a:rPr lang="zh-TW" altLang="en-US" b="1">
                <a:ea typeface="標楷體" panose="03000509000000000000" pitchFamily="65" charset="-120"/>
              </a:rPr>
              <a:t>企業諮詢委員會（</a:t>
            </a:r>
            <a:r>
              <a:rPr lang="en-US" altLang="zh-TW" b="1">
                <a:ea typeface="標楷體" panose="03000509000000000000" pitchFamily="65" charset="-120"/>
              </a:rPr>
              <a:t>APEC Business Advisory Council, ABAC</a:t>
            </a:r>
            <a:r>
              <a:rPr lang="zh-TW" altLang="en-US" b="1">
                <a:ea typeface="標楷體" panose="03000509000000000000" pitchFamily="65" charset="-120"/>
              </a:rPr>
              <a:t>）。</a:t>
            </a:r>
            <a:r>
              <a:rPr lang="en-US" altLang="zh-TW" b="1">
                <a:ea typeface="標楷體" panose="03000509000000000000" pitchFamily="65" charset="-120"/>
              </a:rPr>
              <a:t>ABAC</a:t>
            </a:r>
          </a:p>
          <a:p>
            <a:pPr marL="0" indent="0">
              <a:buNone/>
            </a:pPr>
            <a:r>
              <a:rPr lang="en-US" altLang="zh-TW" b="1">
                <a:ea typeface="標楷體" panose="03000509000000000000" pitchFamily="65" charset="-120"/>
              </a:rPr>
              <a:t> </a:t>
            </a:r>
            <a:r>
              <a:rPr lang="zh-TW" altLang="en-US" b="1">
                <a:ea typeface="標楷體" panose="03000509000000000000" pitchFamily="65" charset="-120"/>
              </a:rPr>
              <a:t>每年定期召開 </a:t>
            </a:r>
            <a:r>
              <a:rPr lang="en-US" altLang="zh-TW" b="1">
                <a:ea typeface="標楷體" panose="03000509000000000000" pitchFamily="65" charset="-120"/>
              </a:rPr>
              <a:t>4 </a:t>
            </a:r>
            <a:r>
              <a:rPr lang="zh-TW" altLang="en-US" b="1">
                <a:ea typeface="標楷體" panose="03000509000000000000" pitchFamily="65" charset="-120"/>
              </a:rPr>
              <a:t>次大會，最後一次大會配合於 </a:t>
            </a:r>
            <a:r>
              <a:rPr lang="en-US" altLang="zh-TW" b="1">
                <a:ea typeface="標楷體" panose="03000509000000000000" pitchFamily="65" charset="-120"/>
              </a:rPr>
              <a:t>APEC </a:t>
            </a:r>
            <a:r>
              <a:rPr lang="zh-TW" altLang="en-US" b="1">
                <a:ea typeface="標楷體" panose="03000509000000000000" pitchFamily="65" charset="-120"/>
              </a:rPr>
              <a:t>經濟領袖會議期</a:t>
            </a:r>
            <a:endParaRPr lang="en-US" altLang="zh-TW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>
                <a:ea typeface="標楷體" panose="03000509000000000000" pitchFamily="65" charset="-120"/>
              </a:rPr>
              <a:t> 舉行，並將研議所得撰成年度建言書面呈 </a:t>
            </a:r>
            <a:r>
              <a:rPr lang="en-US" altLang="zh-TW" b="1">
                <a:ea typeface="標楷體" panose="03000509000000000000" pitchFamily="65" charset="-120"/>
              </a:rPr>
              <a:t>APEC </a:t>
            </a:r>
            <a:r>
              <a:rPr lang="zh-TW" altLang="en-US" b="1">
                <a:ea typeface="標楷體" panose="03000509000000000000" pitchFamily="65" charset="-120"/>
              </a:rPr>
              <a:t>領袖，每年固定於經</a:t>
            </a:r>
            <a:endParaRPr lang="en-US" altLang="zh-TW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>
                <a:ea typeface="標楷體" panose="03000509000000000000" pitchFamily="65" charset="-120"/>
              </a:rPr>
              <a:t> 濟領袖會議期間與 </a:t>
            </a:r>
            <a:r>
              <a:rPr lang="en-US" altLang="zh-TW" b="1">
                <a:ea typeface="標楷體" panose="03000509000000000000" pitchFamily="65" charset="-120"/>
              </a:rPr>
              <a:t>APEC </a:t>
            </a:r>
            <a:r>
              <a:rPr lang="zh-TW" altLang="en-US" b="1">
                <a:ea typeface="標楷體" panose="03000509000000000000" pitchFamily="65" charset="-120"/>
              </a:rPr>
              <a:t>領袖們進行「</a:t>
            </a:r>
            <a:r>
              <a:rPr lang="en-US" altLang="zh-TW" b="1">
                <a:ea typeface="標楷體" panose="03000509000000000000" pitchFamily="65" charset="-120"/>
              </a:rPr>
              <a:t>APEC </a:t>
            </a:r>
            <a:r>
              <a:rPr lang="zh-TW" altLang="en-US" b="1">
                <a:ea typeface="標楷體" panose="03000509000000000000" pitchFamily="65" charset="-120"/>
              </a:rPr>
              <a:t>領袖與 </a:t>
            </a:r>
            <a:r>
              <a:rPr lang="en-US" altLang="zh-TW" b="1">
                <a:ea typeface="標楷體" panose="03000509000000000000" pitchFamily="65" charset="-120"/>
              </a:rPr>
              <a:t>ABAC </a:t>
            </a:r>
            <a:r>
              <a:rPr lang="zh-TW" altLang="en-US" b="1">
                <a:ea typeface="標楷體" panose="03000509000000000000" pitchFamily="65" charset="-120"/>
              </a:rPr>
              <a:t>代表對話。</a:t>
            </a:r>
            <a:endParaRPr lang="en-US" altLang="zh-TW" b="1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>
                <a:ea typeface="標楷體" panose="03000509000000000000" pitchFamily="65" charset="-120"/>
              </a:rPr>
              <a:t>  </a:t>
            </a:r>
            <a:r>
              <a:rPr lang="en-US" altLang="zh-TW" b="1">
                <a:ea typeface="標楷體" panose="03000509000000000000" pitchFamily="65" charset="-120"/>
              </a:rPr>
              <a:t>ABAC </a:t>
            </a:r>
            <a:r>
              <a:rPr lang="zh-TW" altLang="en-US" b="1">
                <a:ea typeface="標楷體" panose="03000509000000000000" pitchFamily="65" charset="-120"/>
              </a:rPr>
              <a:t>代表由 </a:t>
            </a:r>
            <a:r>
              <a:rPr lang="en-US" altLang="zh-TW" b="1">
                <a:ea typeface="標楷體" panose="03000509000000000000" pitchFamily="65" charset="-120"/>
              </a:rPr>
              <a:t>21 </a:t>
            </a:r>
            <a:r>
              <a:rPr lang="zh-TW" altLang="en-US" b="1">
                <a:ea typeface="標楷體" panose="03000509000000000000" pitchFamily="65" charset="-120"/>
              </a:rPr>
              <a:t>個 </a:t>
            </a:r>
            <a:r>
              <a:rPr lang="en-US" altLang="zh-TW" b="1">
                <a:ea typeface="標楷體" panose="03000509000000000000" pitchFamily="65" charset="-120"/>
              </a:rPr>
              <a:t>APEC </a:t>
            </a:r>
            <a:r>
              <a:rPr lang="zh-TW" altLang="en-US" b="1">
                <a:ea typeface="標楷體" panose="03000509000000000000" pitchFamily="65" charset="-120"/>
              </a:rPr>
              <a:t>經濟體領袖，各自指派該經濟體至多三位企</a:t>
            </a:r>
            <a:endParaRPr lang="en-US" altLang="zh-TW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>
                <a:ea typeface="標楷體" panose="03000509000000000000" pitchFamily="65" charset="-120"/>
              </a:rPr>
              <a:t> 業家所組成。</a:t>
            </a:r>
            <a:endParaRPr lang="en-US" altLang="zh-TW" b="1"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18551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D4D3249F-C004-4071-8D1E-08EEBB1FA396}"/>
              </a:ext>
            </a:extLst>
          </p:cNvPr>
          <p:cNvSpPr txBox="1"/>
          <p:nvPr/>
        </p:nvSpPr>
        <p:spPr>
          <a:xfrm>
            <a:off x="2415051" y="3289485"/>
            <a:ext cx="72209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企業家論壇主要關注的議題重點計有：</a:t>
            </a:r>
            <a:endParaRPr lang="en-US" altLang="zh-TW" sz="3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區域經濟整合工作、永續性工作、包容性工作、數位工作小組及經濟工作</a:t>
            </a:r>
          </a:p>
        </p:txBody>
      </p:sp>
    </p:spTree>
    <p:extLst>
      <p:ext uri="{BB962C8B-B14F-4D97-AF65-F5344CB8AC3E}">
        <p14:creationId xmlns:p14="http://schemas.microsoft.com/office/powerpoint/2010/main" val="356679828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zh-TW" sz="41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100" b="1">
                <a:ea typeface="標楷體" panose="03000509000000000000" pitchFamily="65" charset="-120"/>
              </a:rPr>
              <a:t>委員會、工作小組以及</a:t>
            </a:r>
          </a:p>
          <a:p>
            <a:pPr marL="0" indent="0" algn="ctr">
              <a:buNone/>
            </a:pPr>
            <a:r>
              <a:rPr lang="zh-TW" altLang="en-US" sz="4100" b="1">
                <a:ea typeface="標楷體" panose="03000509000000000000" pitchFamily="65" charset="-120"/>
              </a:rPr>
              <a:t>    特別任務小組</a:t>
            </a:r>
          </a:p>
          <a:p>
            <a:pPr marL="0" indent="0" algn="ctr">
              <a:buNone/>
            </a:pPr>
            <a:endParaRPr lang="en-US" altLang="zh-TW" sz="41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b="1">
                <a:ea typeface="標楷體" panose="03000509000000000000" pitchFamily="65" charset="-120"/>
              </a:rPr>
              <a:t>APEC</a:t>
            </a:r>
            <a:r>
              <a:rPr lang="zh-TW" altLang="en-US" b="1">
                <a:ea typeface="標楷體" panose="03000509000000000000" pitchFamily="65" charset="-120"/>
              </a:rPr>
              <a:t>之下設有卅一個各種類委員會、</a:t>
            </a:r>
            <a:endParaRPr lang="en-US" altLang="zh-TW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>
                <a:ea typeface="標楷體" panose="03000509000000000000" pitchFamily="65" charset="-120"/>
              </a:rPr>
              <a:t>                            工作小組以及特別任務小組</a:t>
            </a:r>
            <a:endParaRPr lang="en-US" altLang="zh-TW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14702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2702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2400" b="1">
                <a:ea typeface="標楷體" panose="03000509000000000000" pitchFamily="65" charset="-120"/>
              </a:rPr>
              <a:t>委員會、工作小組以及</a:t>
            </a:r>
          </a:p>
          <a:p>
            <a:pPr marL="0" indent="0" algn="ctr">
              <a:buNone/>
            </a:pPr>
            <a:r>
              <a:rPr lang="zh-TW" altLang="en-US" sz="2400" b="1">
                <a:ea typeface="標楷體" panose="03000509000000000000" pitchFamily="65" charset="-120"/>
              </a:rPr>
              <a:t>    特別任務小組</a:t>
            </a:r>
            <a:endParaRPr lang="en-US" altLang="zh-TW" sz="24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24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1900" b="1">
                <a:ea typeface="標楷體" panose="03000509000000000000" pitchFamily="65" charset="-120"/>
              </a:rPr>
              <a:t>預算暨管理委員會 </a:t>
            </a:r>
            <a:r>
              <a:rPr lang="en-US" altLang="zh-TW" sz="1900" b="1">
                <a:ea typeface="標楷體" panose="03000509000000000000" pitchFamily="65" charset="-120"/>
              </a:rPr>
              <a:t>(BMC)</a:t>
            </a:r>
          </a:p>
          <a:p>
            <a:pPr marL="0" indent="0" algn="ctr">
              <a:buNone/>
            </a:pPr>
            <a:r>
              <a:rPr lang="zh-TW" altLang="en-US" sz="1900" b="1">
                <a:ea typeface="標楷體" panose="03000509000000000000" pitchFamily="65" charset="-120"/>
              </a:rPr>
              <a:t>貿易暨投資委員會 </a:t>
            </a:r>
            <a:r>
              <a:rPr lang="en-US" altLang="zh-TW" sz="1900" b="1">
                <a:ea typeface="標楷體" panose="03000509000000000000" pitchFamily="65" charset="-120"/>
              </a:rPr>
              <a:t>(CTI) </a:t>
            </a:r>
          </a:p>
          <a:p>
            <a:pPr marL="0" indent="0" algn="ctr">
              <a:buNone/>
            </a:pPr>
            <a:r>
              <a:rPr lang="zh-TW" altLang="en-US" sz="1900" b="1">
                <a:ea typeface="標楷體" panose="03000509000000000000" pitchFamily="65" charset="-120"/>
              </a:rPr>
              <a:t>商務人士移動小組 </a:t>
            </a:r>
            <a:r>
              <a:rPr lang="en-US" altLang="zh-TW" sz="1900" b="1">
                <a:ea typeface="標楷體" panose="03000509000000000000" pitchFamily="65" charset="-120"/>
              </a:rPr>
              <a:t>(BMG)</a:t>
            </a:r>
          </a:p>
          <a:p>
            <a:pPr marL="0" indent="0" algn="ctr">
              <a:buNone/>
            </a:pPr>
            <a:r>
              <a:rPr lang="zh-TW" altLang="en-US" sz="1900" b="1">
                <a:ea typeface="標楷體" panose="03000509000000000000" pitchFamily="65" charset="-120"/>
              </a:rPr>
              <a:t>數位經濟指導 </a:t>
            </a:r>
            <a:r>
              <a:rPr lang="en-US" altLang="zh-TW" sz="1900" b="1">
                <a:ea typeface="標楷體" panose="03000509000000000000" pitchFamily="65" charset="-120"/>
              </a:rPr>
              <a:t>(DESG) </a:t>
            </a:r>
          </a:p>
          <a:p>
            <a:pPr marL="0" indent="0" algn="ctr">
              <a:buNone/>
            </a:pPr>
            <a:r>
              <a:rPr lang="zh-TW" altLang="en-US" sz="1900" b="1">
                <a:ea typeface="標楷體" panose="03000509000000000000" pitchFamily="65" charset="-120"/>
              </a:rPr>
              <a:t>服務業小組 </a:t>
            </a:r>
            <a:r>
              <a:rPr lang="en-US" altLang="zh-TW" sz="1900" b="1">
                <a:ea typeface="標楷體" panose="03000509000000000000" pitchFamily="65" charset="-120"/>
              </a:rPr>
              <a:t>(GOS) </a:t>
            </a:r>
          </a:p>
          <a:p>
            <a:pPr marL="0" indent="0" algn="ctr">
              <a:buNone/>
            </a:pPr>
            <a:r>
              <a:rPr lang="zh-TW" altLang="en-US" sz="1900" b="1">
                <a:ea typeface="標楷體" panose="03000509000000000000" pitchFamily="65" charset="-120"/>
              </a:rPr>
              <a:t>投資專家小組 </a:t>
            </a:r>
            <a:r>
              <a:rPr lang="en-US" altLang="zh-TW" sz="1900" b="1">
                <a:ea typeface="標楷體" panose="03000509000000000000" pitchFamily="65" charset="-120"/>
              </a:rPr>
              <a:t>(IEG) </a:t>
            </a:r>
          </a:p>
          <a:p>
            <a:pPr marL="0" indent="0" algn="ctr">
              <a:buNone/>
            </a:pPr>
            <a:r>
              <a:rPr lang="zh-TW" altLang="en-US" sz="1900" b="1">
                <a:ea typeface="標楷體" panose="03000509000000000000" pitchFamily="65" charset="-120"/>
              </a:rPr>
              <a:t>智慧財產權專家小組 </a:t>
            </a:r>
            <a:r>
              <a:rPr lang="en-US" altLang="zh-TW" sz="1900" b="1">
                <a:ea typeface="標楷體" panose="03000509000000000000" pitchFamily="65" charset="-120"/>
              </a:rPr>
              <a:t>(IPEG) </a:t>
            </a:r>
          </a:p>
          <a:p>
            <a:pPr marL="0" indent="0" algn="ctr">
              <a:buNone/>
            </a:pPr>
            <a:r>
              <a:rPr lang="zh-TW" altLang="en-US" sz="1900" b="1">
                <a:ea typeface="標楷體" panose="03000509000000000000" pitchFamily="65" charset="-120"/>
              </a:rPr>
              <a:t>市場准入小組 </a:t>
            </a:r>
            <a:r>
              <a:rPr lang="en-US" altLang="zh-TW" sz="1900" b="1">
                <a:ea typeface="標楷體" panose="03000509000000000000" pitchFamily="65" charset="-120"/>
              </a:rPr>
              <a:t>(MAG) </a:t>
            </a:r>
          </a:p>
          <a:p>
            <a:pPr marL="0" indent="0" algn="ctr">
              <a:buNone/>
            </a:pPr>
            <a:r>
              <a:rPr lang="zh-TW" altLang="en-US" sz="1900" b="1">
                <a:ea typeface="標楷體" panose="03000509000000000000" pitchFamily="65" charset="-120"/>
              </a:rPr>
              <a:t>關務程序次級委員會 </a:t>
            </a:r>
            <a:r>
              <a:rPr lang="en-US" altLang="zh-TW" sz="1900" b="1">
                <a:ea typeface="標楷體" panose="03000509000000000000" pitchFamily="65" charset="-120"/>
              </a:rPr>
              <a:t>(SCCP) </a:t>
            </a:r>
          </a:p>
          <a:p>
            <a:pPr marL="0" indent="0" algn="ctr">
              <a:buNone/>
            </a:pPr>
            <a:r>
              <a:rPr lang="zh-TW" altLang="en-US" sz="1900" b="1">
                <a:ea typeface="標楷體" panose="03000509000000000000" pitchFamily="65" charset="-120"/>
              </a:rPr>
              <a:t>標準及符合性次級委員會 </a:t>
            </a:r>
            <a:r>
              <a:rPr lang="en-US" altLang="zh-TW" sz="1900" b="1">
                <a:ea typeface="標楷體" panose="03000509000000000000" pitchFamily="65" charset="-120"/>
              </a:rPr>
              <a:t>(SCSC) </a:t>
            </a:r>
          </a:p>
          <a:p>
            <a:pPr marL="0" indent="0">
              <a:buNone/>
            </a:pPr>
            <a:endParaRPr lang="en-US" altLang="zh-TW" b="1"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50945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27024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2900" b="1">
                <a:ea typeface="標楷體" panose="03000509000000000000" pitchFamily="65" charset="-120"/>
              </a:rPr>
              <a:t>委員會、工作小組以及</a:t>
            </a:r>
          </a:p>
          <a:p>
            <a:pPr marL="0" indent="0" algn="ctr">
              <a:buNone/>
            </a:pPr>
            <a:r>
              <a:rPr lang="zh-TW" altLang="en-US" sz="2900" b="1">
                <a:ea typeface="標楷體" panose="03000509000000000000" pitchFamily="65" charset="-120"/>
              </a:rPr>
              <a:t>    特別任務小組</a:t>
            </a:r>
            <a:endParaRPr lang="en-US" altLang="zh-TW" sz="29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24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產業對話 </a:t>
            </a:r>
            <a:r>
              <a:rPr lang="en-US" altLang="zh-TW" sz="2300" b="1">
                <a:ea typeface="標楷體" panose="03000509000000000000" pitchFamily="65" charset="-120"/>
              </a:rPr>
              <a:t>(Industry Dialogue) </a:t>
            </a: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汽車對話 </a:t>
            </a:r>
            <a:r>
              <a:rPr lang="en-US" altLang="zh-TW" sz="2300" b="1">
                <a:ea typeface="標楷體" panose="03000509000000000000" pitchFamily="65" charset="-120"/>
              </a:rPr>
              <a:t>(AD) </a:t>
            </a: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化學對話 </a:t>
            </a:r>
            <a:r>
              <a:rPr lang="en-US" altLang="zh-TW" sz="2300" b="1">
                <a:ea typeface="標楷體" panose="03000509000000000000" pitchFamily="65" charset="-120"/>
              </a:rPr>
              <a:t>(CD) </a:t>
            </a: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生命科學創新論壇 </a:t>
            </a:r>
            <a:r>
              <a:rPr lang="en-US" altLang="zh-TW" sz="2300" b="1">
                <a:ea typeface="標楷體" panose="03000509000000000000" pitchFamily="65" charset="-120"/>
              </a:rPr>
              <a:t>(LSIF)</a:t>
            </a: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經濟委員會 </a:t>
            </a:r>
            <a:r>
              <a:rPr lang="en-US" altLang="zh-TW" sz="2300" b="1">
                <a:ea typeface="標楷體" panose="03000509000000000000" pitchFamily="65" charset="-120"/>
              </a:rPr>
              <a:t>(EC) </a:t>
            </a: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競爭政策與法律小組 </a:t>
            </a:r>
            <a:r>
              <a:rPr lang="en-US" altLang="zh-TW" sz="2300" b="1">
                <a:ea typeface="標楷體" panose="03000509000000000000" pitchFamily="65" charset="-120"/>
              </a:rPr>
              <a:t>(CPLG) </a:t>
            </a: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經濟暨技術合作指導委員會 </a:t>
            </a:r>
            <a:r>
              <a:rPr lang="en-US" altLang="zh-TW" sz="2300" b="1">
                <a:ea typeface="標楷體" panose="03000509000000000000" pitchFamily="65" charset="-120"/>
              </a:rPr>
              <a:t>(SCE) </a:t>
            </a: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工作小組 </a:t>
            </a:r>
            <a:r>
              <a:rPr lang="en-US" altLang="zh-TW" sz="2300" b="1">
                <a:ea typeface="標楷體" panose="03000509000000000000" pitchFamily="65" charset="-120"/>
              </a:rPr>
              <a:t>(Working Groups) </a:t>
            </a: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農業技術合作工作小組 </a:t>
            </a:r>
            <a:r>
              <a:rPr lang="en-US" altLang="zh-TW" sz="2300" b="1">
                <a:ea typeface="標楷體" panose="03000509000000000000" pitchFamily="65" charset="-120"/>
              </a:rPr>
              <a:t>(ATCWG) </a:t>
            </a: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反貪污及透明化工作小組 </a:t>
            </a:r>
            <a:r>
              <a:rPr lang="en-US" altLang="zh-TW" sz="2300" b="1">
                <a:ea typeface="標楷體" panose="03000509000000000000" pitchFamily="65" charset="-120"/>
              </a:rPr>
              <a:t>(ACTWG) </a:t>
            </a:r>
          </a:p>
          <a:p>
            <a:pPr marL="0" indent="0" algn="ctr">
              <a:buNone/>
            </a:pPr>
            <a:r>
              <a:rPr lang="zh-TW" altLang="en-US" sz="2300" b="1">
                <a:ea typeface="標楷體" panose="03000509000000000000" pitchFamily="65" charset="-120"/>
              </a:rPr>
              <a:t>反恐工作小組 </a:t>
            </a:r>
            <a:r>
              <a:rPr lang="en-US" altLang="zh-TW" sz="2300" b="1">
                <a:ea typeface="標楷體" panose="03000509000000000000" pitchFamily="65" charset="-120"/>
              </a:rPr>
              <a:t>(CTWG) </a:t>
            </a:r>
            <a:endParaRPr lang="zh-TW" altLang="en-US" sz="2300" b="1"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972785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7149"/>
            <a:ext cx="10515600" cy="44508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8000" b="1">
                <a:ea typeface="標楷體" panose="03000509000000000000" pitchFamily="65" charset="-120"/>
              </a:rPr>
              <a:t>委員會、工作小組以及    特別任務小組</a:t>
            </a:r>
            <a:endParaRPr lang="en-US" altLang="zh-TW" sz="80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62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能源工作小組 </a:t>
            </a:r>
            <a:r>
              <a:rPr lang="en-US" altLang="zh-TW" sz="6400" b="1">
                <a:ea typeface="標楷體" panose="03000509000000000000" pitchFamily="65" charset="-120"/>
              </a:rPr>
              <a:t>(EWG)</a:t>
            </a:r>
          </a:p>
          <a:p>
            <a:pPr marL="0" indent="0" algn="ctr">
              <a:buNone/>
            </a:pPr>
            <a:r>
              <a:rPr lang="en-US" altLang="zh-TW" sz="6400" b="1">
                <a:ea typeface="標楷體" panose="03000509000000000000" pitchFamily="65" charset="-120"/>
              </a:rPr>
              <a:t> </a:t>
            </a:r>
            <a:r>
              <a:rPr lang="zh-TW" altLang="en-US" sz="6400" b="1">
                <a:ea typeface="標楷體" panose="03000509000000000000" pitchFamily="65" charset="-120"/>
              </a:rPr>
              <a:t>打擊非法伐採林木及相關貿易專家工作小組 </a:t>
            </a:r>
            <a:r>
              <a:rPr lang="en-US" altLang="zh-TW" sz="6400" b="1">
                <a:ea typeface="標楷體" panose="03000509000000000000" pitchFamily="65" charset="-120"/>
              </a:rPr>
              <a:t>(EGILAT) </a:t>
            </a: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緊急應變工作小組 </a:t>
            </a:r>
            <a:r>
              <a:rPr lang="en-US" altLang="zh-TW" sz="6400" b="1">
                <a:ea typeface="標楷體" panose="03000509000000000000" pitchFamily="65" charset="-120"/>
              </a:rPr>
              <a:t>(EPWG) </a:t>
            </a: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人力資源發展工作小組 </a:t>
            </a:r>
            <a:r>
              <a:rPr lang="en-US" altLang="zh-TW" sz="6400" b="1">
                <a:ea typeface="標楷體" panose="03000509000000000000" pitchFamily="65" charset="-120"/>
              </a:rPr>
              <a:t>(HRDWG)</a:t>
            </a: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衛生工作小組 </a:t>
            </a:r>
            <a:r>
              <a:rPr lang="en-US" altLang="zh-TW" sz="6400" b="1">
                <a:ea typeface="標楷體" panose="03000509000000000000" pitchFamily="65" charset="-120"/>
              </a:rPr>
              <a:t>(HWG) </a:t>
            </a: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海洋與漁業工作小組 </a:t>
            </a:r>
            <a:r>
              <a:rPr lang="en-US" altLang="zh-TW" sz="6400" b="1">
                <a:ea typeface="標楷體" panose="03000509000000000000" pitchFamily="65" charset="-120"/>
              </a:rPr>
              <a:t>(OFWG)</a:t>
            </a: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中小企業工作小組 </a:t>
            </a:r>
            <a:r>
              <a:rPr lang="en-US" altLang="zh-TW" sz="6400" b="1">
                <a:ea typeface="標楷體" panose="03000509000000000000" pitchFamily="65" charset="-120"/>
              </a:rPr>
              <a:t>(SMEWG) </a:t>
            </a: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電信暨資訊工作小組 </a:t>
            </a:r>
            <a:r>
              <a:rPr lang="en-US" altLang="zh-TW" sz="6400" b="1">
                <a:ea typeface="標楷體" panose="03000509000000000000" pitchFamily="65" charset="-120"/>
              </a:rPr>
              <a:t>(TELWG)</a:t>
            </a: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運輸工作小組 </a:t>
            </a:r>
            <a:r>
              <a:rPr lang="en-US" altLang="zh-TW" sz="6400" b="1">
                <a:ea typeface="標楷體" panose="03000509000000000000" pitchFamily="65" charset="-120"/>
              </a:rPr>
              <a:t>(TPTWG) </a:t>
            </a:r>
          </a:p>
          <a:p>
            <a:pPr marL="0" indent="0" algn="ctr">
              <a:buNone/>
            </a:pPr>
            <a:r>
              <a:rPr lang="en-US" altLang="zh-TW" sz="6400" b="1">
                <a:ea typeface="標楷體" panose="03000509000000000000" pitchFamily="65" charset="-120"/>
              </a:rPr>
              <a:t> </a:t>
            </a:r>
            <a:r>
              <a:rPr lang="zh-TW" altLang="en-US" sz="6400" b="1">
                <a:ea typeface="標楷體" panose="03000509000000000000" pitchFamily="65" charset="-120"/>
              </a:rPr>
              <a:t>觀光工作小組 </a:t>
            </a:r>
            <a:r>
              <a:rPr lang="en-US" altLang="zh-TW" sz="6400" b="1">
                <a:ea typeface="標楷體" panose="03000509000000000000" pitchFamily="65" charset="-120"/>
              </a:rPr>
              <a:t>(TWG) 54</a:t>
            </a: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政策夥伴 </a:t>
            </a:r>
            <a:r>
              <a:rPr lang="en-US" altLang="zh-TW" sz="6400" b="1">
                <a:ea typeface="標楷體" panose="03000509000000000000" pitchFamily="65" charset="-120"/>
              </a:rPr>
              <a:t>(Policy Partnership) </a:t>
            </a: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科技、技術及創新政策夥伴 </a:t>
            </a:r>
            <a:r>
              <a:rPr lang="en-US" altLang="zh-TW" sz="6400" b="1">
                <a:ea typeface="標楷體" panose="03000509000000000000" pitchFamily="65" charset="-120"/>
              </a:rPr>
              <a:t>(PPSTI) </a:t>
            </a:r>
          </a:p>
          <a:p>
            <a:pPr marL="0" indent="0" algn="ctr">
              <a:buNone/>
            </a:pPr>
            <a:r>
              <a:rPr lang="zh-TW" altLang="en-US" sz="6400" b="1">
                <a:ea typeface="標楷體" panose="03000509000000000000" pitchFamily="65" charset="-120"/>
              </a:rPr>
              <a:t>婦女與經濟政策夥伴 </a:t>
            </a:r>
            <a:r>
              <a:rPr lang="en-US" altLang="zh-TW" sz="6400" b="1">
                <a:ea typeface="標楷體" panose="03000509000000000000" pitchFamily="65" charset="-120"/>
              </a:rPr>
              <a:t>(PPWE) </a:t>
            </a: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46103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B75D34-E672-4E31-9546-9C7B981CA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 我 介 紹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A599218A-C8D2-46C2-843D-2BC2B5529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06695"/>
            <a:ext cx="12191999" cy="4705304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A27EC2D6-CE21-417B-A469-D8062CD8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2941"/>
            <a:ext cx="12192000" cy="5071872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3E2B6ED9-702B-4114-9314-35E1947E6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89" y="1807680"/>
            <a:ext cx="12192000" cy="5248656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CD4F7FA4-35CA-4389-833D-DCCB6A767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4999"/>
            <a:ext cx="12187811" cy="5439814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F2DAD46B-6DAD-4557-BDFF-FF20F4701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377" y="1904999"/>
            <a:ext cx="12196188" cy="54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8B68CD-A975-43F6-A06A-9DD995420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51BF32-E165-480A-AB78-B026F6B09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 descr="APEC Structure_2022 Feb 15 no logo">
            <a:extLst>
              <a:ext uri="{FF2B5EF4-FFF2-40B4-BE49-F238E27FC236}">
                <a16:creationId xmlns:a16="http://schemas.microsoft.com/office/drawing/2014/main" id="{840E5680-FC34-4278-8A09-C85A16238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5670"/>
            <a:ext cx="12192000" cy="653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14256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altLang="zh-TW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3600">
                <a:ea typeface="標楷體" panose="03000509000000000000" pitchFamily="65" charset="-120"/>
              </a:rPr>
              <a:t>2022</a:t>
            </a:r>
            <a:r>
              <a:rPr lang="zh-TW" altLang="en-US" sz="3600">
                <a:ea typeface="標楷體" panose="03000509000000000000" pitchFamily="65" charset="-120"/>
              </a:rPr>
              <a:t>年「</a:t>
            </a:r>
            <a:r>
              <a:rPr lang="en-US" altLang="zh-TW" sz="3600">
                <a:ea typeface="標楷體" panose="03000509000000000000" pitchFamily="65" charset="-120"/>
              </a:rPr>
              <a:t>APEC</a:t>
            </a:r>
            <a:r>
              <a:rPr lang="zh-TW" altLang="en-US" sz="3600">
                <a:ea typeface="標楷體" panose="03000509000000000000" pitchFamily="65" charset="-120"/>
              </a:rPr>
              <a:t>主題及優先領域」</a:t>
            </a:r>
            <a:endParaRPr lang="en-US" altLang="zh-TW" sz="3600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zh-TW" altLang="en-US">
              <a:ea typeface="標楷體" panose="03000509000000000000" pitchFamily="65" charset="-120"/>
            </a:endParaRPr>
          </a:p>
          <a:p>
            <a:r>
              <a:rPr lang="en-US" altLang="zh-TW">
                <a:ea typeface="標楷體" panose="03000509000000000000" pitchFamily="65" charset="-120"/>
              </a:rPr>
              <a:t>2022</a:t>
            </a:r>
            <a:r>
              <a:rPr lang="zh-TW" altLang="en-US">
                <a:ea typeface="標楷體" panose="03000509000000000000" pitchFamily="65" charset="-120"/>
              </a:rPr>
              <a:t>年由泰國擔任主辦會員，辦會主題為「開放、連結、平衡」</a:t>
            </a:r>
            <a:endParaRPr lang="en-US" altLang="zh-TW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>
                <a:ea typeface="標楷體" panose="03000509000000000000" pitchFamily="65" charset="-120"/>
              </a:rPr>
              <a:t> （</a:t>
            </a:r>
            <a:r>
              <a:rPr lang="en-US" altLang="zh-TW">
                <a:ea typeface="標楷體" panose="03000509000000000000" pitchFamily="65" charset="-120"/>
              </a:rPr>
              <a:t>Open, Connect, Balance</a:t>
            </a:r>
            <a:r>
              <a:rPr lang="zh-TW" altLang="en-US">
                <a:ea typeface="標楷體" panose="03000509000000000000" pitchFamily="65" charset="-120"/>
              </a:rPr>
              <a:t>），並設定三大優先領域，包括：</a:t>
            </a:r>
          </a:p>
          <a:p>
            <a:pPr marL="0" indent="0">
              <a:buNone/>
            </a:pPr>
            <a:r>
              <a:rPr lang="zh-TW" altLang="en-US">
                <a:ea typeface="標楷體" panose="03000509000000000000" pitchFamily="65" charset="-120"/>
              </a:rPr>
              <a:t>一、向所有機會開放貿易與投資；</a:t>
            </a:r>
          </a:p>
          <a:p>
            <a:pPr marL="0" indent="0">
              <a:buNone/>
            </a:pPr>
            <a:r>
              <a:rPr lang="zh-TW" altLang="en-US">
                <a:ea typeface="標楷體" panose="03000509000000000000" pitchFamily="65" charset="-120"/>
              </a:rPr>
              <a:t>二、在各方面重啟連結；</a:t>
            </a:r>
            <a:endParaRPr lang="en-US" altLang="zh-TW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>
                <a:ea typeface="標楷體" panose="03000509000000000000" pitchFamily="65" charset="-120"/>
              </a:rPr>
              <a:t>三、在所有面向促進平衡、永續及包容性。</a:t>
            </a:r>
            <a:endParaRPr lang="en-US" altLang="zh-TW">
              <a:ea typeface="標楷體" panose="03000509000000000000" pitchFamily="65" charset="-120"/>
            </a:endParaRPr>
          </a:p>
          <a:p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445765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6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600" b="1">
                <a:ea typeface="標楷體" panose="03000509000000000000" pitchFamily="65" charset="-120"/>
              </a:rPr>
              <a:t>歷年我國在 </a:t>
            </a:r>
            <a:r>
              <a:rPr lang="en-US" altLang="zh-TW" sz="3600" b="1">
                <a:ea typeface="標楷體" panose="03000509000000000000" pitchFamily="65" charset="-120"/>
              </a:rPr>
              <a:t>APEC </a:t>
            </a:r>
            <a:r>
              <a:rPr lang="zh-TW" altLang="en-US" sz="3600" b="1">
                <a:ea typeface="標楷體" panose="03000509000000000000" pitchFamily="65" charset="-120"/>
              </a:rPr>
              <a:t>提出重要倡議</a:t>
            </a:r>
            <a:endParaRPr lang="en-US" altLang="zh-TW" sz="36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3600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3200" b="1">
                <a:ea typeface="標楷體" panose="03000509000000000000" pitchFamily="65" charset="-120"/>
              </a:rPr>
              <a:t>1994-2021</a:t>
            </a:r>
            <a:r>
              <a:rPr lang="zh-TW" altLang="en-US" sz="3200" b="1">
                <a:ea typeface="標楷體" panose="03000509000000000000" pitchFamily="65" charset="-120"/>
              </a:rPr>
              <a:t>年我國</a:t>
            </a:r>
            <a:r>
              <a:rPr lang="zh-TW" altLang="ru-RU" sz="3200" b="1">
                <a:ea typeface="標楷體" panose="03000509000000000000" pitchFamily="65" charset="-120"/>
              </a:rPr>
              <a:t>在</a:t>
            </a:r>
            <a:r>
              <a:rPr lang="en-US" altLang="zh-TW" sz="3200" b="1">
                <a:ea typeface="標楷體" panose="03000509000000000000" pitchFamily="65" charset="-120"/>
              </a:rPr>
              <a:t>APEC</a:t>
            </a:r>
          </a:p>
          <a:p>
            <a:pPr marL="0" indent="0" algn="ctr">
              <a:buNone/>
            </a:pPr>
            <a:r>
              <a:rPr lang="zh-TW" altLang="en-US" sz="3200" b="1">
                <a:ea typeface="標楷體" panose="03000509000000000000" pitchFamily="65" charset="-120"/>
              </a:rPr>
              <a:t>共提出七十二項政策倡議</a:t>
            </a:r>
          </a:p>
          <a:p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86225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200" b="1">
                <a:ea typeface="標楷體" panose="03000509000000000000" pitchFamily="65" charset="-120"/>
              </a:rPr>
              <a:t>柒、</a:t>
            </a:r>
            <a:r>
              <a:rPr lang="en-US" altLang="zh-TW" sz="3200" b="1">
                <a:ea typeface="標楷體" panose="03000509000000000000" pitchFamily="65" charset="-120"/>
              </a:rPr>
              <a:t>APEC </a:t>
            </a:r>
            <a:r>
              <a:rPr lang="zh-TW" altLang="en-US" sz="3200" b="1">
                <a:ea typeface="標楷體" panose="03000509000000000000" pitchFamily="65" charset="-120"/>
              </a:rPr>
              <a:t>秘書處的簡介及對我國的重要性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3200" b="1">
              <a:ea typeface="標楷體" panose="03000509000000000000" pitchFamily="65" charset="-120"/>
            </a:endParaRPr>
          </a:p>
          <a:p>
            <a:r>
              <a:rPr lang="en-US" altLang="zh-TW">
                <a:ea typeface="標楷體" panose="03000509000000000000" pitchFamily="65" charset="-120"/>
              </a:rPr>
              <a:t>1993</a:t>
            </a:r>
            <a:r>
              <a:rPr lang="zh-TW" altLang="en-US">
                <a:ea typeface="標楷體" panose="03000509000000000000" pitchFamily="65" charset="-120"/>
              </a:rPr>
              <a:t>年</a:t>
            </a:r>
            <a:r>
              <a:rPr lang="en-US" altLang="zh-TW">
                <a:ea typeface="標楷體" panose="03000509000000000000" pitchFamily="65" charset="-120"/>
              </a:rPr>
              <a:t>1</a:t>
            </a:r>
            <a:r>
              <a:rPr lang="zh-TW" altLang="en-US">
                <a:ea typeface="標楷體" panose="03000509000000000000" pitchFamily="65" charset="-120"/>
              </a:rPr>
              <a:t>月，</a:t>
            </a:r>
            <a:r>
              <a:rPr lang="en-US" altLang="zh-TW">
                <a:ea typeface="標楷體" panose="03000509000000000000" pitchFamily="65" charset="-120"/>
              </a:rPr>
              <a:t>APEC</a:t>
            </a:r>
            <a:r>
              <a:rPr lang="zh-TW" altLang="en-US">
                <a:ea typeface="標楷體" panose="03000509000000000000" pitchFamily="65" charset="-120"/>
              </a:rPr>
              <a:t>秘書處在新加坡成立，負責該組織的日常事務性工作。</a:t>
            </a:r>
            <a:endParaRPr lang="en-US" altLang="zh-TW">
              <a:ea typeface="標楷體" panose="03000509000000000000" pitchFamily="65" charset="-120"/>
            </a:endParaRPr>
          </a:p>
          <a:p>
            <a:r>
              <a:rPr lang="zh-TW" altLang="en-US">
                <a:ea typeface="標楷體" panose="03000509000000000000" pitchFamily="65" charset="-120"/>
              </a:rPr>
              <a:t>我國為正式會員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>
                <a:ea typeface="標楷體" panose="03000509000000000000" pitchFamily="65" charset="-120"/>
              </a:rPr>
              <a:t>亦有資格以 </a:t>
            </a:r>
            <a:r>
              <a:rPr lang="en-US" altLang="zh-TW">
                <a:ea typeface="標楷體" panose="03000509000000000000" pitchFamily="65" charset="-120"/>
              </a:rPr>
              <a:t>APEC</a:t>
            </a:r>
            <a:r>
              <a:rPr lang="zh-TW" altLang="en-US">
                <a:ea typeface="標楷體" panose="03000509000000000000" pitchFamily="65" charset="-120"/>
              </a:rPr>
              <a:t>經濟體名義派駐計畫主任（</a:t>
            </a:r>
            <a:r>
              <a:rPr lang="en-US" altLang="zh-TW">
                <a:ea typeface="標楷體" panose="03000509000000000000" pitchFamily="65" charset="-120"/>
              </a:rPr>
              <a:t>Program Director</a:t>
            </a:r>
            <a:r>
              <a:rPr lang="zh-TW" altLang="en-US">
                <a:ea typeface="標楷體" panose="03000509000000000000" pitchFamily="65" charset="-120"/>
              </a:rPr>
              <a:t>），負責協助 </a:t>
            </a:r>
            <a:r>
              <a:rPr lang="en-US" altLang="zh-TW">
                <a:ea typeface="標楷體" panose="03000509000000000000" pitchFamily="65" charset="-120"/>
              </a:rPr>
              <a:t>APEC </a:t>
            </a:r>
            <a:r>
              <a:rPr lang="zh-TW" altLang="en-US">
                <a:ea typeface="標楷體" panose="03000509000000000000" pitchFamily="65" charset="-120"/>
              </a:rPr>
              <a:t>運作之相關行政作業。</a:t>
            </a:r>
            <a:endParaRPr lang="en-US" altLang="zh-TW">
              <a:ea typeface="標楷體" panose="03000509000000000000" pitchFamily="65" charset="-120"/>
            </a:endParaRPr>
          </a:p>
          <a:p>
            <a:r>
              <a:rPr lang="zh-TW" altLang="ru-RU">
                <a:ea typeface="標楷體" panose="03000509000000000000" pitchFamily="65" charset="-120"/>
              </a:rPr>
              <a:t>本人在</a:t>
            </a:r>
            <a:r>
              <a:rPr lang="ru-RU" altLang="zh-TW">
                <a:ea typeface="標楷體" panose="03000509000000000000" pitchFamily="65" charset="-120"/>
              </a:rPr>
              <a:t>2007-2010</a:t>
            </a:r>
            <a:r>
              <a:rPr lang="zh-TW" altLang="en-US">
                <a:ea typeface="標楷體" panose="03000509000000000000" pitchFamily="65" charset="-120"/>
              </a:rPr>
              <a:t>年派駐</a:t>
            </a:r>
            <a:r>
              <a:rPr lang="en-US" altLang="zh-TW">
                <a:ea typeface="標楷體" panose="03000509000000000000" pitchFamily="65" charset="-120"/>
              </a:rPr>
              <a:t>APEC </a:t>
            </a:r>
            <a:r>
              <a:rPr lang="zh-TW" altLang="en-US">
                <a:ea typeface="標楷體" panose="03000509000000000000" pitchFamily="65" charset="-120"/>
              </a:rPr>
              <a:t>秘書處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是台灣第四</a:t>
            </a:r>
            <a:r>
              <a:rPr lang="zh-TW" altLang="ru-RU">
                <a:latin typeface="標楷體" panose="03000509000000000000" pitchFamily="65" charset="-120"/>
                <a:ea typeface="標楷體" panose="03000509000000000000" pitchFamily="65" charset="-120"/>
              </a:rPr>
              <a:t>任派</a:t>
            </a:r>
            <a:r>
              <a:rPr lang="en-US" altLang="zh-TW">
                <a:ea typeface="標楷體" panose="03000509000000000000" pitchFamily="65" charset="-120"/>
              </a:rPr>
              <a:t>APEC</a:t>
            </a:r>
            <a:r>
              <a:rPr lang="zh-TW" altLang="en-US">
                <a:ea typeface="標楷體" panose="03000509000000000000" pitchFamily="65" charset="-120"/>
              </a:rPr>
              <a:t>秘書處的計畫主任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獲得了難能可貴的國際組織工作經驗</a:t>
            </a:r>
            <a:r>
              <a:rPr lang="zh-TW" altLang="en-US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63065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ru-RU" sz="3200" b="1">
                <a:ea typeface="標楷體" panose="03000509000000000000" pitchFamily="65" charset="-120"/>
              </a:rPr>
              <a:t>我在</a:t>
            </a:r>
            <a:r>
              <a:rPr lang="en-US" altLang="zh-TW" sz="3200" b="1">
                <a:ea typeface="標楷體" panose="03000509000000000000" pitchFamily="65" charset="-120"/>
              </a:rPr>
              <a:t>APEC</a:t>
            </a:r>
            <a:r>
              <a:rPr lang="zh-TW" altLang="en-US" sz="3200" b="1">
                <a:ea typeface="標楷體" panose="03000509000000000000" pitchFamily="65" charset="-120"/>
              </a:rPr>
              <a:t>秘書處負責協調廿一個會員體的會議安排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32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en-US" altLang="zh-TW" sz="3200" b="1">
                <a:ea typeface="標楷體" panose="03000509000000000000" pitchFamily="65" charset="-120"/>
              </a:rPr>
              <a:t>Health Working Group</a:t>
            </a:r>
          </a:p>
          <a:p>
            <a:pPr marL="0" indent="0" algn="ctr">
              <a:buNone/>
            </a:pPr>
            <a:r>
              <a:rPr lang="en-US" altLang="zh-TW" sz="3200" b="1">
                <a:ea typeface="標楷體" panose="03000509000000000000" pitchFamily="65" charset="-120"/>
              </a:rPr>
              <a:t>Emergency Preparedness Working Group</a:t>
            </a:r>
          </a:p>
          <a:p>
            <a:pPr marL="0" indent="0" algn="ctr">
              <a:buNone/>
            </a:pPr>
            <a:r>
              <a:rPr lang="en-US" altLang="zh-TW" sz="3200" b="1">
                <a:ea typeface="標楷體" panose="03000509000000000000" pitchFamily="65" charset="-120"/>
              </a:rPr>
              <a:t>Life Science Forum</a:t>
            </a:r>
          </a:p>
          <a:p>
            <a:pPr marL="0" indent="0" algn="ctr">
              <a:buNone/>
            </a:pPr>
            <a:r>
              <a:rPr lang="en-US" altLang="zh-TW" sz="3200" b="1">
                <a:ea typeface="標楷體" panose="03000509000000000000" pitchFamily="65" charset="-120"/>
              </a:rPr>
              <a:t>APEC-ASEAN Cooperation</a:t>
            </a:r>
          </a:p>
          <a:p>
            <a:pPr marL="0" indent="0" algn="ctr">
              <a:buNone/>
            </a:pPr>
            <a:endParaRPr lang="zh-TW" altLang="en-US" sz="3200" b="1"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26267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ru-RU" sz="3200" b="1">
                <a:ea typeface="標楷體" panose="03000509000000000000" pitchFamily="65" charset="-120"/>
              </a:rPr>
              <a:t>我在</a:t>
            </a:r>
            <a:r>
              <a:rPr lang="en-US" altLang="zh-TW" sz="3200" b="1">
                <a:ea typeface="標楷體" panose="03000509000000000000" pitchFamily="65" charset="-120"/>
              </a:rPr>
              <a:t>APEC</a:t>
            </a:r>
            <a:r>
              <a:rPr lang="zh-TW" altLang="en-US" sz="3200" b="1">
                <a:ea typeface="標楷體" panose="03000509000000000000" pitchFamily="65" charset="-120"/>
              </a:rPr>
              <a:t>秘書處負責協調廿一個會員體的會議安排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3200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ru-RU" altLang="zh-TW" sz="3200" b="1">
                <a:ea typeface="標楷體" panose="03000509000000000000" pitchFamily="65" charset="-120"/>
              </a:rPr>
              <a:t>1.</a:t>
            </a:r>
            <a:r>
              <a:rPr lang="zh-TW" altLang="en-US" sz="3200" b="1">
                <a:ea typeface="標楷體" panose="03000509000000000000" pitchFamily="65" charset="-120"/>
              </a:rPr>
              <a:t>爭取台灣出任工作組主席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ru-RU" altLang="zh-TW" sz="3200" b="1">
                <a:ea typeface="標楷體" panose="03000509000000000000" pitchFamily="65" charset="-120"/>
              </a:rPr>
              <a:t>2.</a:t>
            </a:r>
            <a:r>
              <a:rPr lang="zh-TW" altLang="en-US" sz="3200" b="1">
                <a:ea typeface="標楷體" panose="03000509000000000000" pitchFamily="65" charset="-120"/>
              </a:rPr>
              <a:t>爭取經費</a:t>
            </a:r>
            <a:r>
              <a:rPr lang="zh-TW" altLang="en-US" sz="3200" b="1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200" b="1">
                <a:ea typeface="標楷體" panose="03000509000000000000" pitchFamily="65" charset="-120"/>
              </a:rPr>
              <a:t>取之於台灣</a:t>
            </a:r>
            <a:r>
              <a:rPr lang="zh-TW" altLang="en-US" sz="3200" b="1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200" b="1">
                <a:ea typeface="標楷體" panose="03000509000000000000" pitchFamily="65" charset="-120"/>
              </a:rPr>
              <a:t>用之於台灣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ru-RU" altLang="zh-TW" sz="3200" b="1">
                <a:ea typeface="標楷體" panose="03000509000000000000" pitchFamily="65" charset="-120"/>
              </a:rPr>
              <a:t>3.</a:t>
            </a:r>
            <a:r>
              <a:rPr lang="zh-TW" altLang="ru-RU" sz="3200" b="1">
                <a:ea typeface="標楷體" panose="03000509000000000000" pitchFamily="65" charset="-120"/>
              </a:rPr>
              <a:t>在</a:t>
            </a:r>
            <a:r>
              <a:rPr lang="en-US" altLang="zh-TW" sz="3200" b="1">
                <a:ea typeface="標楷體" panose="03000509000000000000" pitchFamily="65" charset="-120"/>
              </a:rPr>
              <a:t>APEC</a:t>
            </a:r>
            <a:r>
              <a:rPr lang="zh-TW" altLang="en-US" sz="3200" b="1">
                <a:ea typeface="標楷體" panose="03000509000000000000" pitchFamily="65" charset="-120"/>
              </a:rPr>
              <a:t>架構下鼓勵辦理凸顯台灣專業</a:t>
            </a:r>
            <a:r>
              <a:rPr lang="zh-TW" altLang="ru-RU" sz="3200" b="1">
                <a:ea typeface="標楷體" panose="03000509000000000000" pitchFamily="65" charset="-120"/>
              </a:rPr>
              <a:t>的會議</a:t>
            </a: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b="1">
                <a:ea typeface="標楷體" panose="03000509000000000000" pitchFamily="65" charset="-120"/>
              </a:rPr>
              <a:t>4.</a:t>
            </a:r>
            <a:r>
              <a:rPr lang="zh-TW" altLang="en-US" sz="3200" b="1">
                <a:ea typeface="標楷體" panose="03000509000000000000" pitchFamily="65" charset="-120"/>
              </a:rPr>
              <a:t>善用</a:t>
            </a:r>
            <a:r>
              <a:rPr lang="en-US" altLang="zh-TW" sz="3200" b="1">
                <a:ea typeface="標楷體" panose="03000509000000000000" pitchFamily="65" charset="-120"/>
              </a:rPr>
              <a:t>APEC</a:t>
            </a:r>
            <a:r>
              <a:rPr lang="zh-TW" altLang="en-US" sz="3200" b="1">
                <a:ea typeface="標楷體" panose="03000509000000000000" pitchFamily="65" charset="-120"/>
              </a:rPr>
              <a:t>機制協助台灣整體外交政策</a:t>
            </a:r>
            <a:r>
              <a:rPr lang="zh-TW" altLang="ru-RU" sz="3200" b="1">
                <a:ea typeface="標楷體" panose="03000509000000000000" pitchFamily="65" charset="-120"/>
              </a:rPr>
              <a:t>促進</a:t>
            </a:r>
            <a:r>
              <a:rPr lang="zh-TW" altLang="ru-RU" sz="3200" b="1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ru-RU" altLang="zh-TW" sz="3200" b="1">
                <a:ea typeface="標楷體" panose="03000509000000000000" pitchFamily="65" charset="-120"/>
              </a:rPr>
              <a:t>5</a:t>
            </a:r>
            <a:r>
              <a:rPr lang="en-US" altLang="zh-TW" sz="3200" b="1">
                <a:ea typeface="標楷體" panose="03000509000000000000" pitchFamily="65" charset="-120"/>
              </a:rPr>
              <a:t>.</a:t>
            </a:r>
            <a:r>
              <a:rPr lang="zh-TW" altLang="en-US" sz="3200" b="1">
                <a:ea typeface="標楷體" panose="03000509000000000000" pitchFamily="65" charset="-120"/>
              </a:rPr>
              <a:t>善用</a:t>
            </a:r>
            <a:r>
              <a:rPr lang="en-US" altLang="zh-TW" sz="3200" b="1">
                <a:ea typeface="標楷體" panose="03000509000000000000" pitchFamily="65" charset="-120"/>
              </a:rPr>
              <a:t>APEC</a:t>
            </a:r>
            <a:r>
              <a:rPr lang="zh-TW" altLang="en-US" sz="3200" b="1">
                <a:ea typeface="標楷體" panose="03000509000000000000" pitchFamily="65" charset="-120"/>
              </a:rPr>
              <a:t>機制協助</a:t>
            </a:r>
            <a:r>
              <a:rPr lang="zh-TW" altLang="ru-RU" sz="3200" b="1">
                <a:ea typeface="標楷體" panose="03000509000000000000" pitchFamily="65" charset="-120"/>
              </a:rPr>
              <a:t>台灣與其他國際組織如</a:t>
            </a:r>
            <a:r>
              <a:rPr lang="zh-TW" altLang="en-US" sz="3200" b="1">
                <a:ea typeface="標楷體" panose="03000509000000000000" pitchFamily="65" charset="-120"/>
              </a:rPr>
              <a:t>東協</a:t>
            </a:r>
            <a:r>
              <a:rPr lang="ru-RU" altLang="zh-TW" sz="3200" b="1">
                <a:ea typeface="標楷體" panose="03000509000000000000" pitchFamily="65" charset="-120"/>
              </a:rPr>
              <a:t>(</a:t>
            </a:r>
            <a:r>
              <a:rPr lang="en-US" altLang="zh-TW" sz="3200" b="1">
                <a:ea typeface="標楷體" panose="03000509000000000000" pitchFamily="65" charset="-120"/>
              </a:rPr>
              <a:t>AESAN),</a:t>
            </a:r>
          </a:p>
          <a:p>
            <a:pPr marL="0" indent="0">
              <a:buNone/>
            </a:pPr>
            <a:r>
              <a:rPr lang="en-US" altLang="zh-TW" sz="3200" b="1">
                <a:ea typeface="標楷體" panose="03000509000000000000" pitchFamily="65" charset="-120"/>
              </a:rPr>
              <a:t>    CPTPP, RCEP</a:t>
            </a:r>
            <a:r>
              <a:rPr lang="zh-TW" altLang="ru-RU" sz="3200" b="1">
                <a:ea typeface="標楷體" panose="03000509000000000000" pitchFamily="65" charset="-120"/>
              </a:rPr>
              <a:t>或相關國際組織的連結</a:t>
            </a:r>
            <a:r>
              <a:rPr lang="zh-TW" altLang="ru-RU" sz="3200" b="1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en-US" altLang="zh-TW" sz="3200" b="1"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zh-TW" altLang="en-US" sz="3200" b="1"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33714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787"/>
            <a:ext cx="10515600" cy="4015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捌、台灣參與國際組織的機會與挑戰</a:t>
            </a:r>
            <a:endParaRPr lang="en-US" altLang="zh-TW" sz="4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4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一、</a:t>
            </a: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國際組織是「全球治理」的重要平台，參與國際組織是我國拓展國際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空間、回饋國際社會，以及發揮軟實力的重要管道。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政府秉持「踏實外交，互惠互利」的外交新思維，以「務實參與政府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國際組織，提升我參與國際組織之質與量」作為持續擴大國際組織參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與的原則。</a:t>
            </a:r>
          </a:p>
          <a:p>
            <a:pPr marL="0" indent="0" algn="ctr">
              <a:buNone/>
            </a:pPr>
            <a:endParaRPr lang="zh-TW" altLang="en-US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914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787"/>
            <a:ext cx="10515600" cy="4015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捌、台灣參與國際組織的機會與挑戰</a:t>
            </a:r>
            <a:endParaRPr lang="en-US" altLang="zh-TW" sz="4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4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一、我國在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個政府間國際組織或其下屬機構擁有會籍；</a:t>
            </a:r>
            <a:endParaRPr lang="en-US" altLang="zh-TW" sz="2400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二、我國以觀察員等其他身分參與</a:t>
            </a:r>
            <a:r>
              <a:rPr lang="en-US" altLang="zh-TW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個政府間國際組織或其下屬機構</a:t>
            </a:r>
            <a:r>
              <a:rPr lang="zh-TW" altLang="en-US" sz="2400" b="1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400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zh-TW" altLang="en-US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3117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787"/>
            <a:ext cx="10515600" cy="4015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捌、台灣參與國際組織的機會與挑戰</a:t>
            </a:r>
            <a:endParaRPr lang="ru-RU" altLang="zh-TW" sz="4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4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當前與未來</a:t>
            </a:r>
            <a:r>
              <a:rPr lang="zh-TW" altLang="ru-RU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努力的方向</a:t>
            </a:r>
            <a:endParaRPr lang="ru-RU" altLang="zh-TW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一、鞏固確保我國在各國際組織既有的會籍；</a:t>
            </a:r>
            <a:endParaRPr lang="en-US" altLang="zh-TW" sz="2400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ru-RU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二、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務實推動參與功能性及專業性的國際組織</a:t>
            </a:r>
            <a:endParaRPr lang="ru-RU" altLang="zh-TW" sz="2400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zh-TW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400" b="1">
                <a:ea typeface="標楷體" panose="03000509000000000000" pitchFamily="65" charset="-120"/>
                <a:cs typeface="Times New Roman" panose="02020603050405020304" pitchFamily="18" charset="0"/>
              </a:rPr>
              <a:t>WHO、ICAO</a:t>
            </a:r>
            <a:r>
              <a:rPr lang="zh-TW" altLang="en-US" sz="2400" b="1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b="1">
                <a:ea typeface="標楷體" panose="03000509000000000000" pitchFamily="65" charset="-120"/>
                <a:cs typeface="Times New Roman" panose="02020603050405020304" pitchFamily="18" charset="0"/>
              </a:rPr>
              <a:t>UNFCCC</a:t>
            </a:r>
            <a:r>
              <a:rPr lang="zh-TW" altLang="en-US" sz="2400" b="1"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b="1">
                <a:ea typeface="標楷體" panose="03000509000000000000" pitchFamily="65" charset="-120"/>
                <a:cs typeface="Times New Roman" panose="02020603050405020304" pitchFamily="18" charset="0"/>
              </a:rPr>
              <a:t>INTERPOL</a:t>
            </a:r>
          </a:p>
          <a:p>
            <a:pPr marL="0" indent="0">
              <a:buNone/>
            </a:pPr>
            <a:r>
              <a:rPr lang="zh-TW" altLang="en-US" sz="2400" b="1"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、積極融入亞太區域合作</a:t>
            </a:r>
            <a:endParaRPr lang="en-US" altLang="zh-TW" sz="2400" b="1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400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zh-TW" altLang="en-US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703931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7787"/>
            <a:ext cx="10515600" cy="4015352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捌、台灣參與國際組織的機會與挑戰</a:t>
            </a:r>
            <a:endParaRPr lang="en-US" altLang="zh-TW" sz="4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200" b="1">
                <a:latin typeface="Poiret One" panose="000005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en-US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中華人民共和國的反對</a:t>
            </a:r>
            <a:endParaRPr lang="en-US" altLang="zh-TW" sz="3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◎我們國內團結與共識非常重要</a:t>
            </a:r>
            <a:endParaRPr lang="en-US" altLang="zh-TW" sz="3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200" b="1">
                <a:latin typeface="Poiret One" panose="000005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◎以</a:t>
            </a:r>
            <a:r>
              <a:rPr lang="zh-TW" altLang="en-US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美國為首的理念相近國家支持</a:t>
            </a:r>
            <a:endParaRPr lang="en-US" altLang="zh-TW" sz="3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3200" b="1">
                <a:latin typeface="Poiret One" panose="000005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en-US" altLang="zh-TW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APEC</a:t>
            </a:r>
            <a:r>
              <a:rPr lang="zh-TW" altLang="en-US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議題的專門化</a:t>
            </a:r>
            <a:endParaRPr lang="en-US" altLang="zh-TW" sz="3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200" b="1">
                <a:latin typeface="Poiret One" panose="00000500000000000000" pitchFamily="2" charset="0"/>
                <a:ea typeface="標楷體" panose="03000509000000000000" pitchFamily="65" charset="-120"/>
                <a:cs typeface="Times New Roman" panose="02020603050405020304" pitchFamily="18" charset="0"/>
              </a:rPr>
              <a:t>◎</a:t>
            </a:r>
            <a:r>
              <a:rPr lang="zh-TW" altLang="en-US" sz="3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有意義參與要如何界定</a:t>
            </a:r>
          </a:p>
          <a:p>
            <a:pPr marL="0" indent="0" algn="ctr">
              <a:buNone/>
            </a:pPr>
            <a:endParaRPr lang="zh-TW" altLang="en-US" sz="42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9819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4000" b="1">
                <a:latin typeface="標楷體" panose="03000509000000000000" pitchFamily="65" charset="-120"/>
                <a:ea typeface="標楷體" panose="03000509000000000000" pitchFamily="65" charset="-120"/>
              </a:rPr>
              <a:t>講 授 大 綱</a:t>
            </a:r>
            <a:endParaRPr lang="en-US" altLang="zh-TW" sz="40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壹、國際社會與國際組織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貳、國際社會裡的台灣 </a:t>
            </a:r>
            <a:r>
              <a:rPr lang="en-US" altLang="zh-TW" sz="3600" err="1">
                <a:latin typeface="標楷體" panose="03000509000000000000" pitchFamily="65" charset="-120"/>
                <a:ea typeface="標楷體" panose="03000509000000000000" pitchFamily="65" charset="-120"/>
              </a:rPr>
              <a:t>v.s.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國際社會裡的中華民國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參、我國參與國際組織的幾個重要的年份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ru-RU" sz="360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ru-RU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ru-RU" sz="3600">
                <a:latin typeface="標楷體" panose="03000509000000000000" pitchFamily="65" charset="-120"/>
                <a:ea typeface="標楷體" panose="03000509000000000000" pitchFamily="65" charset="-120"/>
              </a:rPr>
              <a:t>聯合國會員時期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ru-RU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1945, 1947,1949,1971,</a:t>
            </a:r>
          </a:p>
          <a:p>
            <a:pPr marL="0" indent="0">
              <a:buNone/>
            </a:pPr>
            <a:r>
              <a:rPr lang="ru-RU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    (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非聯合國會員時期迄今 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1979,</a:t>
            </a:r>
            <a:r>
              <a:rPr lang="ru-RU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1988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-1989</a:t>
            </a:r>
            <a:r>
              <a:rPr lang="ru-RU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1991</a:t>
            </a:r>
          </a:p>
          <a:p>
            <a:pPr marL="0" indent="0">
              <a:buNone/>
            </a:pP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        -1992</a:t>
            </a:r>
            <a:r>
              <a:rPr lang="ru-RU" altLang="zh-TW" sz="3600">
                <a:latin typeface="標楷體" panose="03000509000000000000" pitchFamily="65" charset="-120"/>
                <a:ea typeface="標楷體" panose="03000509000000000000" pitchFamily="65" charset="-120"/>
              </a:rPr>
              <a:t>,1996,2000,2002,2008-2016. 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748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/>
          <a:lstStyle/>
          <a:p>
            <a:pPr marL="0" indent="0" algn="ctr">
              <a:buNone/>
            </a:pPr>
            <a:endParaRPr lang="ru-RU" altLang="zh-TW" sz="40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4000" b="1">
                <a:latin typeface="標楷體" panose="03000509000000000000" pitchFamily="65" charset="-120"/>
                <a:ea typeface="標楷體" panose="03000509000000000000" pitchFamily="65" charset="-120"/>
              </a:rPr>
              <a:t>玖、建議與結語</a:t>
            </a:r>
            <a:endParaRPr lang="en-US" altLang="zh-TW" sz="40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參與就有希望</a:t>
            </a:r>
            <a:endParaRPr lang="en-US" altLang="zh-TW" sz="32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參與就有機會</a:t>
            </a:r>
            <a:endParaRPr lang="en-US" altLang="zh-TW" sz="32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參與就能發揮力量</a:t>
            </a:r>
            <a:endParaRPr lang="en-US" altLang="zh-TW" sz="3200" b="1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</a:rPr>
              <a:t>參與就有機會改變</a:t>
            </a:r>
          </a:p>
          <a:p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49798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0455"/>
            <a:ext cx="10515600" cy="3652683"/>
          </a:xfrm>
        </p:spPr>
        <p:txBody>
          <a:bodyPr/>
          <a:lstStyle/>
          <a:p>
            <a:pPr marL="0" indent="0" algn="ctr">
              <a:buNone/>
            </a:pPr>
            <a:endParaRPr lang="en-US" altLang="zh-TW" sz="6000" b="1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7200" b="1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 告 完 畢</a:t>
            </a:r>
            <a:endParaRPr lang="en-US" altLang="zh-TW" sz="7200" b="1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7200" b="1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謝 謝 指 教</a:t>
            </a:r>
          </a:p>
          <a:p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94340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0455"/>
            <a:ext cx="10515600" cy="365268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APEC</a:t>
            </a:r>
            <a:r>
              <a:rPr lang="zh-TW" altLang="en-US" sz="4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秘書處工作經驗看台灣的國際參與</a:t>
            </a:r>
          </a:p>
          <a:p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574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b="1">
                <a:latin typeface="標楷體" panose="03000509000000000000" pitchFamily="65" charset="-120"/>
                <a:ea typeface="標楷體" panose="03000509000000000000" pitchFamily="65" charset="-120"/>
              </a:rPr>
              <a:t>講 授 大 綱 </a:t>
            </a:r>
            <a:r>
              <a:rPr lang="en-US" altLang="zh-TW" sz="4000" b="1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>
                <a:latin typeface="標楷體" panose="03000509000000000000" pitchFamily="65" charset="-120"/>
                <a:ea typeface="標楷體" panose="03000509000000000000" pitchFamily="65" charset="-120"/>
              </a:rPr>
              <a:t>續</a:t>
            </a:r>
            <a:r>
              <a:rPr lang="en-US" altLang="zh-TW" sz="4000" b="1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肆、國際組織的參與是多層次、多面向的浩大工程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伍、</a:t>
            </a:r>
            <a:r>
              <a:rPr lang="zh-TW" altLang="ru-RU" sz="3600">
                <a:latin typeface="標楷體" panose="03000509000000000000" pitchFamily="65" charset="-120"/>
                <a:ea typeface="標楷體" panose="03000509000000000000" pitchFamily="65" charset="-120"/>
              </a:rPr>
              <a:t>我國成功加入亞太經濟合作</a:t>
            </a:r>
            <a:r>
              <a:rPr lang="ru-RU" altLang="zh-TW"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APEC)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陸、</a:t>
            </a:r>
            <a:r>
              <a:rPr lang="en-US" altLang="zh-TW"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APEC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的簡介及對我國的重要性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柒、</a:t>
            </a:r>
            <a:r>
              <a:rPr lang="en-US" altLang="zh-TW"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APEC</a:t>
            </a:r>
            <a:r>
              <a:rPr lang="en-US" altLang="zh-TW" sz="3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秘書處的簡介及對我國的重要性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捌、台灣參與國際組織的機會與挑戰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36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玖、建議與結語</a:t>
            </a: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4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73363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4800">
                <a:latin typeface="標楷體" panose="03000509000000000000" pitchFamily="65" charset="-120"/>
                <a:ea typeface="標楷體" panose="03000509000000000000" pitchFamily="65" charset="-120"/>
              </a:rPr>
              <a:t>壹、國際社會與國際組織</a:t>
            </a:r>
            <a:endParaRPr lang="en-US" altLang="zh-TW" sz="4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</a:t>
            </a:r>
            <a:endParaRPr lang="ru-RU" altLang="zh-TW" sz="3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ru-RU" altLang="zh-TW" sz="32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歐洲國家</a:t>
            </a:r>
            <a:r>
              <a:rPr lang="en-US" altLang="zh-TW" sz="3200">
                <a:latin typeface="標楷體" panose="03000509000000000000" pitchFamily="65" charset="-120"/>
                <a:ea typeface="標楷體" panose="03000509000000000000" pitchFamily="65" charset="-120"/>
              </a:rPr>
              <a:t>1648</a:t>
            </a: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年簽訂了西發里亞條約</a:t>
            </a:r>
            <a:r>
              <a:rPr lang="zh-TW" altLang="en-US" sz="320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發             </a:t>
            </a:r>
            <a:endParaRPr lang="en-US" altLang="zh-TW" sz="3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皇主權國家共存的概念，主權國家為主的  </a:t>
            </a:r>
            <a:endParaRPr lang="en-US" altLang="zh-TW" sz="3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國際法和世界秩序成為主流。戰爭被遏制</a:t>
            </a:r>
            <a:endParaRPr lang="en-US" altLang="zh-TW" sz="3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20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，反對干預別國內政的準則開始得到認可</a:t>
            </a:r>
            <a:r>
              <a:rPr lang="zh-TW" altLang="en-US" sz="320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endParaRPr lang="zh-TW" altLang="en-US" sz="32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36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0436BF26-80CC-4E49-97D7-A0C3A9B32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04" y="3327679"/>
            <a:ext cx="4169664" cy="33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7951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751"/>
            <a:ext cx="10515600" cy="4095387"/>
          </a:xfrm>
        </p:spPr>
        <p:txBody>
          <a:bodyPr/>
          <a:lstStyle/>
          <a:p>
            <a:endParaRPr lang="en-US" altLang="zh-TW"/>
          </a:p>
          <a:p>
            <a:pPr marL="0" indent="0">
              <a:buNone/>
            </a:pPr>
            <a:endParaRPr lang="zh-TW" altLang="en-US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05CCBB3-9DA1-41CF-9A1B-C7730E47A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85732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5457"/>
            <a:ext cx="10515600" cy="4177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19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國際組織的源起</a:t>
            </a:r>
            <a:endParaRPr lang="en-US" altLang="zh-TW" sz="19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ru-RU" altLang="zh-TW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1815</a:t>
            </a: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年起的維也納會議發展出的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歐洲協調</a:t>
            </a:r>
            <a:r>
              <a:rPr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(Concert of Europe)</a:t>
            </a: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，處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理拿破崙戰爭後歐洲國際秩序的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發展</a:t>
            </a:r>
            <a:r>
              <a:rPr lang="zh-TW" altLang="en-US" sz="2400" b="1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這是</a:t>
            </a: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促進集體安全為目的國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際合作</a:t>
            </a:r>
            <a:r>
              <a:rPr lang="zh-TW" altLang="en-US" sz="2400" b="1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，</a:t>
            </a: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也一般被認為是國際組織</a:t>
            </a:r>
            <a:endParaRPr lang="en-US" altLang="zh-TW" sz="2400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的濫觴</a:t>
            </a:r>
            <a:r>
              <a:rPr lang="zh-TW" altLang="en-US" sz="2400" b="1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400" b="1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altLang="zh-TW" sz="2400" b="1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39CFDAB-7327-410D-B622-1AA808ADA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825" y="3178267"/>
            <a:ext cx="4111752" cy="352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2799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B9875E-14D6-41C1-A6AE-26325E7F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2654" y="-1863171"/>
            <a:ext cx="10515600" cy="13255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5317E8-61A9-43B6-BD8B-FFE352EAB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2889"/>
            <a:ext cx="10515600" cy="41502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2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國際組織的源起</a:t>
            </a:r>
            <a:endParaRPr lang="en-US" altLang="zh-TW" sz="3200" b="1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2400" b="1"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1945</a:t>
            </a: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年第二次世界大戰結束後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由</a:t>
            </a:r>
            <a:r>
              <a:rPr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51</a:t>
            </a: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個創始會員國</a:t>
            </a:r>
            <a:r>
              <a:rPr lang="zh-TW" altLang="ru-RU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成立的聯合國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(United Nations)</a:t>
            </a:r>
            <a:r>
              <a:rPr lang="zh-TW" altLang="ru-RU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則是國際組織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ru-RU"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發展歷史上最重要的里程碑</a:t>
            </a:r>
            <a:r>
              <a:rPr lang="zh-TW" altLang="en-US" sz="2400" b="1">
                <a:latin typeface="PMingLiU" panose="02020500000000000000" pitchFamily="18" charset="-120"/>
                <a:ea typeface="PMingLiU" panose="02020500000000000000" pitchFamily="18" charset="-120"/>
                <a:cs typeface="Times New Roman" panose="02020603050405020304" pitchFamily="18" charset="0"/>
              </a:rPr>
              <a:t>。</a:t>
            </a:r>
            <a:endParaRPr lang="en-US" altLang="zh-TW" sz="2400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n-US" altLang="zh-TW" b="1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/>
          </a:p>
        </p:txBody>
      </p:sp>
      <p:pic>
        <p:nvPicPr>
          <p:cNvPr id="1026" name="Picture 2" descr="Image result for APEC Logo">
            <a:extLst>
              <a:ext uri="{FF2B5EF4-FFF2-40B4-BE49-F238E27FC236}">
                <a16:creationId xmlns:a16="http://schemas.microsoft.com/office/drawing/2014/main" id="{B637D85C-80D4-466C-B617-78A245C3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367" y="264023"/>
            <a:ext cx="38671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中華民國國旗">
            <a:extLst>
              <a:ext uri="{FF2B5EF4-FFF2-40B4-BE49-F238E27FC236}">
                <a16:creationId xmlns:a16="http://schemas.microsoft.com/office/drawing/2014/main" id="{0EC4FDA7-4E3E-4E62-A510-AC2BA8FF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6484" y="174861"/>
            <a:ext cx="317868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158F5CD-6589-45E4-866E-FA45FED46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910" y="3429000"/>
            <a:ext cx="5044114" cy="32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2188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ウィスプ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寬螢幕</PresentationFormat>
  <Paragraphs>230</Paragraphs>
  <Slides>42</Slides>
  <Notes>1</Notes>
  <TotalTime>8400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baseType="lpstr" size="43">
      <vt:lpstr>Office 佈景主題</vt:lpstr>
      <vt:lpstr>Slide 1</vt:lpstr>
      <vt:lpstr>自 我 介 紹</vt:lpstr>
      <vt:lpstr>自 我 介 紹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我國的外交政策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簡報</dc:title>
  <dc:creator>user</dc:creator>
  <cp:lastModifiedBy>user</cp:lastModifiedBy>
  <cp:revision>30</cp:revision>
  <dcterms:created xsi:type="dcterms:W3CDTF">2022-04-18T06:03:33Z</dcterms:created>
  <dcterms:modified xsi:type="dcterms:W3CDTF">2022-05-05T08:40:16Z</dcterms:modified>
</cp:coreProperties>
</file>