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10" r:id="rId3"/>
    <p:sldId id="288" r:id="rId4"/>
    <p:sldId id="289" r:id="rId5"/>
    <p:sldId id="306" r:id="rId6"/>
    <p:sldId id="316" r:id="rId7"/>
    <p:sldId id="301" r:id="rId8"/>
    <p:sldId id="295" r:id="rId9"/>
    <p:sldId id="312" r:id="rId10"/>
    <p:sldId id="300" r:id="rId11"/>
    <p:sldId id="313" r:id="rId12"/>
    <p:sldId id="264" r:id="rId13"/>
    <p:sldId id="314" r:id="rId14"/>
    <p:sldId id="303" r:id="rId15"/>
    <p:sldId id="302" r:id="rId16"/>
    <p:sldId id="260" r:id="rId17"/>
    <p:sldId id="261" r:id="rId18"/>
    <p:sldId id="304" r:id="rId19"/>
    <p:sldId id="309" r:id="rId20"/>
    <p:sldId id="305" r:id="rId21"/>
    <p:sldId id="307" r:id="rId22"/>
    <p:sldId id="308" r:id="rId23"/>
    <p:sldId id="315"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黃山普拉勳" initials="黃山普拉勳" lastIdx="0" clrIdx="0">
    <p:extLst>
      <p:ext uri="{19B8F6BF-5375-455C-9EA6-DF929625EA0E}">
        <p15:presenceInfo xmlns:p15="http://schemas.microsoft.com/office/powerpoint/2012/main" userId="b4cc07185302e0c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15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786"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03F2FC9-5F33-4498-9CBA-C91AC67AE47C}" type="datetimeFigureOut">
              <a:rPr lang="en-US" smtClean="0"/>
              <a:t>4/15/2023</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EC2277C-9B54-4677-98F8-6E543B2C639C}" type="slidenum">
              <a:rPr lang="en-US" smtClean="0"/>
              <a:t>‹#›</a:t>
            </a:fld>
            <a:endParaRPr lang="en-US"/>
          </a:p>
        </p:txBody>
      </p:sp>
    </p:spTree>
    <p:extLst>
      <p:ext uri="{BB962C8B-B14F-4D97-AF65-F5344CB8AC3E}">
        <p14:creationId xmlns:p14="http://schemas.microsoft.com/office/powerpoint/2010/main" val="237268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C2277C-9B54-4677-98F8-6E543B2C639C}" type="slidenum">
              <a:rPr lang="en-US" smtClean="0"/>
              <a:t>8</a:t>
            </a:fld>
            <a:endParaRPr lang="en-US"/>
          </a:p>
        </p:txBody>
      </p:sp>
    </p:spTree>
    <p:extLst>
      <p:ext uri="{BB962C8B-B14F-4D97-AF65-F5344CB8AC3E}">
        <p14:creationId xmlns:p14="http://schemas.microsoft.com/office/powerpoint/2010/main" val="3776944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C2277C-9B54-4677-98F8-6E543B2C639C}" type="slidenum">
              <a:rPr lang="en-US" smtClean="0"/>
              <a:t>9</a:t>
            </a:fld>
            <a:endParaRPr lang="en-US"/>
          </a:p>
        </p:txBody>
      </p:sp>
    </p:spTree>
    <p:extLst>
      <p:ext uri="{BB962C8B-B14F-4D97-AF65-F5344CB8AC3E}">
        <p14:creationId xmlns:p14="http://schemas.microsoft.com/office/powerpoint/2010/main" val="3690486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C2277C-9B54-4677-98F8-6E543B2C639C}" type="slidenum">
              <a:rPr lang="en-US" smtClean="0"/>
              <a:t>10</a:t>
            </a:fld>
            <a:endParaRPr lang="en-US"/>
          </a:p>
        </p:txBody>
      </p:sp>
    </p:spTree>
    <p:extLst>
      <p:ext uri="{BB962C8B-B14F-4D97-AF65-F5344CB8AC3E}">
        <p14:creationId xmlns:p14="http://schemas.microsoft.com/office/powerpoint/2010/main" val="2908274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C2277C-9B54-4677-98F8-6E543B2C639C}" type="slidenum">
              <a:rPr lang="en-US" smtClean="0"/>
              <a:t>11</a:t>
            </a:fld>
            <a:endParaRPr lang="en-US"/>
          </a:p>
        </p:txBody>
      </p:sp>
    </p:spTree>
    <p:extLst>
      <p:ext uri="{BB962C8B-B14F-4D97-AF65-F5344CB8AC3E}">
        <p14:creationId xmlns:p14="http://schemas.microsoft.com/office/powerpoint/2010/main" val="3976813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8200E5-6EA9-4D51-97A8-1F448CE8ED42}" type="datetimeFigureOut">
              <a:rPr lang="en-US" smtClean="0"/>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1215858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8200E5-6EA9-4D51-97A8-1F448CE8ED42}" type="datetimeFigureOut">
              <a:rPr lang="en-US" smtClean="0"/>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638527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8200E5-6EA9-4D51-97A8-1F448CE8ED42}" type="datetimeFigureOut">
              <a:rPr lang="en-US" smtClean="0"/>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3736771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8200E5-6EA9-4D51-97A8-1F448CE8ED42}" type="datetimeFigureOut">
              <a:rPr lang="en-US" smtClean="0"/>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4111305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8200E5-6EA9-4D51-97A8-1F448CE8ED42}" type="datetimeFigureOut">
              <a:rPr lang="en-US" smtClean="0"/>
              <a:t>4/15/2023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1857039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8200E5-6EA9-4D51-97A8-1F448CE8ED42}" type="datetimeFigureOut">
              <a:rPr lang="en-US" smtClean="0"/>
              <a:t>4/15/2023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261823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8200E5-6EA9-4D51-97A8-1F448CE8ED42}" type="datetimeFigureOut">
              <a:rPr lang="en-US" smtClean="0"/>
              <a:t>4/15/2023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2467366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8200E5-6EA9-4D51-97A8-1F448CE8ED42}" type="datetimeFigureOut">
              <a:rPr lang="en-US" smtClean="0"/>
              <a:t>4/15/2023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483033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8200E5-6EA9-4D51-97A8-1F448CE8ED42}" type="datetimeFigureOut">
              <a:rPr lang="en-US" smtClean="0"/>
              <a:t>4/15/2023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3012758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8200E5-6EA9-4D51-97A8-1F448CE8ED42}" type="datetimeFigureOut">
              <a:rPr lang="en-US" smtClean="0"/>
              <a:t>4/15/2023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2809800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8200E5-6EA9-4D51-97A8-1F448CE8ED42}" type="datetimeFigureOut">
              <a:rPr lang="en-US" smtClean="0"/>
              <a:t>4/15/2023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5046E8-21FC-415A-A5DC-91306F635C94}" type="slidenum">
              <a:rPr lang="en-US" smtClean="0"/>
              <a:t>‹#›</a:t>
            </a:fld>
            <a:endParaRPr lang="en-US"/>
          </a:p>
        </p:txBody>
      </p:sp>
    </p:spTree>
    <p:extLst>
      <p:ext uri="{BB962C8B-B14F-4D97-AF65-F5344CB8AC3E}">
        <p14:creationId xmlns:p14="http://schemas.microsoft.com/office/powerpoint/2010/main" val="3844013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8200E5-6EA9-4D51-97A8-1F448CE8ED42}" type="datetimeFigureOut">
              <a:rPr lang="en-US" smtClean="0"/>
              <a:t>4/15/2023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046E8-21FC-415A-A5DC-91306F635C94}" type="slidenum">
              <a:rPr lang="en-US" smtClean="0"/>
              <a:t>‹#›</a:t>
            </a:fld>
            <a:endParaRPr lang="en-US"/>
          </a:p>
        </p:txBody>
      </p:sp>
    </p:spTree>
    <p:extLst>
      <p:ext uri="{BB962C8B-B14F-4D97-AF65-F5344CB8AC3E}">
        <p14:creationId xmlns:p14="http://schemas.microsoft.com/office/powerpoint/2010/main" val="3072433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blog.udn.com/nilnimest/124668370" TargetMode="External"/><Relationship Id="rId2" Type="http://schemas.openxmlformats.org/officeDocument/2006/relationships/hyperlink" Target="https://blog.udn.com/nilnimest/170687868" TargetMode="Externa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log.udn.com/nilnimest/84404190" TargetMode="External"/><Relationship Id="rId2" Type="http://schemas.openxmlformats.org/officeDocument/2006/relationships/hyperlink" Target="https://blog.udn.com/nilnimest/12466837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log.udn.com/nilnimest/170687868" TargetMode="External"/><Relationship Id="rId2" Type="http://schemas.openxmlformats.org/officeDocument/2006/relationships/hyperlink" Target="https://blog.udn.com/nilnimest/17756454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log.udn.com/nilnimest/12466837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2590800"/>
          </a:xfrm>
        </p:spPr>
        <p:txBody>
          <a:bodyPr>
            <a:noAutofit/>
          </a:bodyPr>
          <a:lstStyle/>
          <a:p>
            <a:br>
              <a:rPr lang="en-US" altLang="zh-TW" sz="5400" b="1" dirty="0"/>
            </a:br>
            <a:r>
              <a:rPr lang="zh-TW" altLang="en-US" sz="5400" b="1" dirty="0">
                <a:solidFill>
                  <a:srgbClr val="002060"/>
                </a:solidFill>
              </a:rPr>
              <a:t>貝氏定理、推理小說</a:t>
            </a:r>
            <a:br>
              <a:rPr lang="en-US" altLang="zh-TW" sz="5400" b="1" dirty="0">
                <a:solidFill>
                  <a:srgbClr val="002060"/>
                </a:solidFill>
              </a:rPr>
            </a:br>
            <a:r>
              <a:rPr lang="zh-TW" altLang="en-US" sz="5400" b="1" dirty="0">
                <a:solidFill>
                  <a:srgbClr val="002060"/>
                </a:solidFill>
              </a:rPr>
              <a:t>與社會科學研究</a:t>
            </a:r>
            <a:br>
              <a:rPr lang="en-US" altLang="zh-TW" sz="5400" dirty="0"/>
            </a:br>
            <a:endParaRPr lang="en-US" sz="5400" dirty="0"/>
          </a:p>
        </p:txBody>
      </p:sp>
      <p:sp>
        <p:nvSpPr>
          <p:cNvPr id="3" name="Subtitle 2"/>
          <p:cNvSpPr>
            <a:spLocks noGrp="1"/>
          </p:cNvSpPr>
          <p:nvPr>
            <p:ph type="subTitle" idx="1"/>
          </p:nvPr>
        </p:nvSpPr>
        <p:spPr/>
        <p:txBody>
          <a:bodyPr/>
          <a:lstStyle/>
          <a:p>
            <a:r>
              <a:rPr lang="zh-TW" altLang="en-US" b="1" dirty="0">
                <a:solidFill>
                  <a:schemeClr val="tx1"/>
                </a:solidFill>
                <a:latin typeface="DFKai-SB" panose="03000509000000000000" pitchFamily="65" charset="-120"/>
                <a:ea typeface="DFKai-SB" panose="03000509000000000000" pitchFamily="65" charset="-120"/>
              </a:rPr>
              <a:t>林澤民</a:t>
            </a:r>
            <a:endParaRPr lang="en-US" altLang="zh-TW" b="1" dirty="0">
              <a:solidFill>
                <a:schemeClr val="tx1"/>
              </a:solidFill>
              <a:latin typeface="DFKai-SB" panose="03000509000000000000" pitchFamily="65" charset="-120"/>
              <a:ea typeface="DFKai-SB" panose="03000509000000000000" pitchFamily="65" charset="-120"/>
            </a:endParaRPr>
          </a:p>
          <a:p>
            <a:r>
              <a:rPr lang="zh-TW" altLang="en-US" b="1" dirty="0">
                <a:solidFill>
                  <a:schemeClr val="accent6">
                    <a:lumMod val="75000"/>
                  </a:schemeClr>
                </a:solidFill>
              </a:rPr>
              <a:t>奧斯汀德州大學政府系</a:t>
            </a:r>
            <a:endParaRPr lang="en-US" altLang="zh-TW" b="1" dirty="0">
              <a:solidFill>
                <a:schemeClr val="accent6">
                  <a:lumMod val="75000"/>
                </a:schemeClr>
              </a:solidFill>
            </a:endParaRPr>
          </a:p>
          <a:p>
            <a:r>
              <a:rPr lang="zh-TW" altLang="en-US" b="1" dirty="0">
                <a:solidFill>
                  <a:srgbClr val="EB15CC"/>
                </a:solidFill>
              </a:rPr>
              <a:t>清華大學台北政經學院</a:t>
            </a:r>
            <a:endParaRPr lang="en-US" b="1" dirty="0">
              <a:solidFill>
                <a:srgbClr val="EB15CC"/>
              </a:solidFill>
            </a:endParaRPr>
          </a:p>
        </p:txBody>
      </p:sp>
    </p:spTree>
    <p:extLst>
      <p:ext uri="{BB962C8B-B14F-4D97-AF65-F5344CB8AC3E}">
        <p14:creationId xmlns:p14="http://schemas.microsoft.com/office/powerpoint/2010/main" val="750735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68362"/>
          </a:xfrm>
        </p:spPr>
        <p:txBody>
          <a:bodyPr>
            <a:normAutofit/>
          </a:bodyPr>
          <a:lstStyle/>
          <a:p>
            <a:r>
              <a:rPr lang="zh-TW" altLang="en-US" b="1" dirty="0">
                <a:solidFill>
                  <a:srgbClr val="002060"/>
                </a:solidFill>
              </a:rPr>
              <a:t>貝氏</a:t>
            </a:r>
            <a:r>
              <a:rPr lang="zh-TW" altLang="en-US" b="1" dirty="0">
                <a:solidFill>
                  <a:schemeClr val="tx2">
                    <a:lumMod val="75000"/>
                  </a:schemeClr>
                </a:solidFill>
              </a:rPr>
              <a:t>定理：</a:t>
            </a:r>
            <a:r>
              <a:rPr lang="en-US" altLang="zh-TW" b="1" dirty="0">
                <a:solidFill>
                  <a:schemeClr val="tx2">
                    <a:lumMod val="75000"/>
                  </a:schemeClr>
                </a:solidFill>
              </a:rPr>
              <a:t>COVID</a:t>
            </a:r>
            <a:r>
              <a:rPr lang="zh-TW" altLang="en-US" b="1" dirty="0">
                <a:solidFill>
                  <a:schemeClr val="tx2">
                    <a:lumMod val="75000"/>
                  </a:schemeClr>
                </a:solidFill>
              </a:rPr>
              <a:t>檢測為例（一）</a:t>
            </a:r>
            <a:endParaRPr lang="zh-TW" altLang="en-US" b="1" dirty="0"/>
          </a:p>
        </p:txBody>
      </p:sp>
      <p:sp>
        <p:nvSpPr>
          <p:cNvPr id="4" name="Content Placeholder 3">
            <a:extLst>
              <a:ext uri="{FF2B5EF4-FFF2-40B4-BE49-F238E27FC236}">
                <a16:creationId xmlns:a16="http://schemas.microsoft.com/office/drawing/2014/main" id="{C2E5E0CE-6DBB-5302-6637-C613EEB1D8F1}"/>
              </a:ext>
            </a:extLst>
          </p:cNvPr>
          <p:cNvSpPr>
            <a:spLocks noGrp="1"/>
          </p:cNvSpPr>
          <p:nvPr>
            <p:ph idx="1"/>
          </p:nvPr>
        </p:nvSpPr>
        <p:spPr>
          <a:xfrm>
            <a:off x="457200" y="1295400"/>
            <a:ext cx="8229600" cy="4800600"/>
          </a:xfrm>
        </p:spPr>
        <p:txBody>
          <a:bodyPr>
            <a:noAutofit/>
          </a:bodyPr>
          <a:lstStyle/>
          <a:p>
            <a:r>
              <a:rPr lang="zh-TW" altLang="en-US" sz="3600" dirty="0"/>
              <a:t>某地</a:t>
            </a:r>
            <a:r>
              <a:rPr lang="en-US" altLang="zh-TW" sz="3600" dirty="0"/>
              <a:t>COVID-19</a:t>
            </a:r>
            <a:r>
              <a:rPr lang="zh-TW" altLang="en-US" sz="3600" dirty="0"/>
              <a:t>的盛行率是</a:t>
            </a:r>
            <a:r>
              <a:rPr lang="en-US" altLang="zh-TW" sz="3600" dirty="0"/>
              <a:t>0.06</a:t>
            </a:r>
            <a:r>
              <a:rPr lang="zh-TW" altLang="en-US" sz="3600" dirty="0"/>
              <a:t>。衛生當局呼籲民眾接受檢測。</a:t>
            </a:r>
            <a:endParaRPr lang="en-US" altLang="zh-TW" sz="3600" dirty="0"/>
          </a:p>
          <a:p>
            <a:r>
              <a:rPr lang="zh-TW" altLang="en-US" sz="3600" dirty="0"/>
              <a:t>政府所提供的檢測試劑精確度不錯。其特異性（</a:t>
            </a:r>
            <a:r>
              <a:rPr lang="en-US" altLang="zh-TW" sz="3600" dirty="0"/>
              <a:t>specificity</a:t>
            </a:r>
            <a:r>
              <a:rPr lang="zh-TW" altLang="en-US" sz="3600" dirty="0"/>
              <a:t>，真陰性）和敏感性（</a:t>
            </a:r>
            <a:r>
              <a:rPr lang="en-US" altLang="zh-TW" sz="3600" dirty="0"/>
              <a:t>sensitivity</a:t>
            </a:r>
            <a:r>
              <a:rPr lang="zh-TW" altLang="en-US" sz="3600" dirty="0"/>
              <a:t>，真陽性）都高達</a:t>
            </a:r>
            <a:r>
              <a:rPr lang="en-US" altLang="zh-TW" sz="3600" dirty="0"/>
              <a:t>0.95</a:t>
            </a:r>
            <a:r>
              <a:rPr lang="zh-TW" altLang="en-US" sz="3600" dirty="0"/>
              <a:t>。</a:t>
            </a:r>
            <a:endParaRPr lang="en-US" altLang="zh-TW" sz="3600" dirty="0"/>
          </a:p>
          <a:p>
            <a:r>
              <a:rPr lang="zh-TW" altLang="en-US" sz="3600" dirty="0"/>
              <a:t>某人檢測結果為陽性，請問此為偽陽性，也就是某人並未真正感染</a:t>
            </a:r>
            <a:r>
              <a:rPr lang="en-US" altLang="zh-TW" sz="3600" dirty="0"/>
              <a:t>COVID-19</a:t>
            </a:r>
            <a:r>
              <a:rPr lang="zh-TW" altLang="en-US" sz="3600" dirty="0"/>
              <a:t>的機率有多少？</a:t>
            </a:r>
            <a:endParaRPr lang="en-US" sz="3600" dirty="0"/>
          </a:p>
        </p:txBody>
      </p:sp>
    </p:spTree>
    <p:extLst>
      <p:ext uri="{BB962C8B-B14F-4D97-AF65-F5344CB8AC3E}">
        <p14:creationId xmlns:p14="http://schemas.microsoft.com/office/powerpoint/2010/main" val="191443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68362"/>
          </a:xfrm>
        </p:spPr>
        <p:txBody>
          <a:bodyPr>
            <a:normAutofit/>
          </a:bodyPr>
          <a:lstStyle/>
          <a:p>
            <a:r>
              <a:rPr lang="zh-TW" altLang="en-US" b="1" dirty="0">
                <a:solidFill>
                  <a:srgbClr val="002060"/>
                </a:solidFill>
              </a:rPr>
              <a:t>貝氏</a:t>
            </a:r>
            <a:r>
              <a:rPr lang="zh-TW" altLang="en-US" b="1" dirty="0">
                <a:solidFill>
                  <a:schemeClr val="tx2">
                    <a:lumMod val="75000"/>
                  </a:schemeClr>
                </a:solidFill>
              </a:rPr>
              <a:t>定理：</a:t>
            </a:r>
            <a:r>
              <a:rPr lang="en-US" altLang="zh-TW" b="1" dirty="0">
                <a:solidFill>
                  <a:schemeClr val="tx2">
                    <a:lumMod val="75000"/>
                  </a:schemeClr>
                </a:solidFill>
              </a:rPr>
              <a:t>COVID</a:t>
            </a:r>
            <a:r>
              <a:rPr lang="zh-TW" altLang="en-US" b="1" dirty="0">
                <a:solidFill>
                  <a:schemeClr val="tx2">
                    <a:lumMod val="75000"/>
                  </a:schemeClr>
                </a:solidFill>
              </a:rPr>
              <a:t>檢測為例（二）</a:t>
            </a:r>
            <a:endParaRPr lang="zh-TW" altLang="en-US" b="1" dirty="0"/>
          </a:p>
        </p:txBody>
      </p:sp>
      <p:pic>
        <p:nvPicPr>
          <p:cNvPr id="6" name="Content Placeholder 5">
            <a:extLst>
              <a:ext uri="{FF2B5EF4-FFF2-40B4-BE49-F238E27FC236}">
                <a16:creationId xmlns:a16="http://schemas.microsoft.com/office/drawing/2014/main" id="{4677809F-BEEF-4F2B-9EFE-587510310A3D}"/>
              </a:ext>
            </a:extLst>
          </p:cNvPr>
          <p:cNvPicPr>
            <a:picLocks noGrp="1" noChangeAspect="1"/>
          </p:cNvPicPr>
          <p:nvPr>
            <p:ph idx="1"/>
          </p:nvPr>
        </p:nvPicPr>
        <p:blipFill>
          <a:blip r:embed="rId3"/>
          <a:stretch>
            <a:fillRect/>
          </a:stretch>
        </p:blipFill>
        <p:spPr>
          <a:xfrm>
            <a:off x="639117" y="1143000"/>
            <a:ext cx="7865765" cy="4983163"/>
          </a:xfrm>
          <a:prstGeom prst="rect">
            <a:avLst/>
          </a:prstGeom>
        </p:spPr>
      </p:pic>
    </p:spTree>
    <p:extLst>
      <p:ext uri="{BB962C8B-B14F-4D97-AF65-F5344CB8AC3E}">
        <p14:creationId xmlns:p14="http://schemas.microsoft.com/office/powerpoint/2010/main" val="787091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DF1F7-F22A-2626-6625-D2E43150E812}"/>
              </a:ext>
            </a:extLst>
          </p:cNvPr>
          <p:cNvSpPr>
            <a:spLocks noGrp="1"/>
          </p:cNvSpPr>
          <p:nvPr>
            <p:ph type="title"/>
          </p:nvPr>
        </p:nvSpPr>
        <p:spPr>
          <a:xfrm>
            <a:off x="457200" y="152400"/>
            <a:ext cx="8229600" cy="990600"/>
          </a:xfrm>
        </p:spPr>
        <p:txBody>
          <a:bodyPr>
            <a:normAutofit/>
          </a:bodyPr>
          <a:lstStyle/>
          <a:p>
            <a:r>
              <a:rPr lang="zh-TW" altLang="en-US" b="1" dirty="0">
                <a:solidFill>
                  <a:srgbClr val="002060"/>
                </a:solidFill>
                <a:latin typeface="+mn-ea"/>
                <a:ea typeface="+mn-ea"/>
              </a:rPr>
              <a:t>福爾摩斯：</a:t>
            </a:r>
            <a:r>
              <a:rPr lang="en-US" altLang="zh-TW" b="1" i="0" dirty="0">
                <a:solidFill>
                  <a:srgbClr val="002060"/>
                </a:solidFill>
                <a:effectLst/>
                <a:latin typeface="+mn-ea"/>
                <a:ea typeface="+mn-ea"/>
              </a:rPr>
              <a:t>《</a:t>
            </a:r>
            <a:r>
              <a:rPr lang="zh-TW" altLang="en-US" b="1" i="0" dirty="0">
                <a:solidFill>
                  <a:srgbClr val="002060"/>
                </a:solidFill>
                <a:effectLst/>
                <a:latin typeface="+mn-ea"/>
                <a:ea typeface="+mn-ea"/>
              </a:rPr>
              <a:t>皮膚變白的軍人</a:t>
            </a:r>
            <a:r>
              <a:rPr lang="en-US" altLang="zh-TW" b="1" i="0" dirty="0">
                <a:solidFill>
                  <a:srgbClr val="002060"/>
                </a:solidFill>
                <a:effectLst/>
                <a:latin typeface="+mn-ea"/>
                <a:ea typeface="+mn-ea"/>
              </a:rPr>
              <a:t>》</a:t>
            </a:r>
            <a:endParaRPr lang="en-US" b="1" dirty="0">
              <a:solidFill>
                <a:srgbClr val="002060"/>
              </a:solidFill>
              <a:latin typeface="+mn-ea"/>
              <a:ea typeface="+mn-ea"/>
            </a:endParaRPr>
          </a:p>
        </p:txBody>
      </p:sp>
      <p:sp>
        <p:nvSpPr>
          <p:cNvPr id="6" name="Content Placeholder 5">
            <a:extLst>
              <a:ext uri="{FF2B5EF4-FFF2-40B4-BE49-F238E27FC236}">
                <a16:creationId xmlns:a16="http://schemas.microsoft.com/office/drawing/2014/main" id="{410E0938-CAE7-B061-8421-F700D90A6DE1}"/>
              </a:ext>
            </a:extLst>
          </p:cNvPr>
          <p:cNvSpPr>
            <a:spLocks noGrp="1"/>
          </p:cNvSpPr>
          <p:nvPr>
            <p:ph idx="1"/>
          </p:nvPr>
        </p:nvSpPr>
        <p:spPr>
          <a:xfrm>
            <a:off x="457200" y="1219200"/>
            <a:ext cx="8229600" cy="5181600"/>
          </a:xfrm>
        </p:spPr>
        <p:txBody>
          <a:bodyPr>
            <a:normAutofit fontScale="85000" lnSpcReduction="10000"/>
          </a:bodyPr>
          <a:lstStyle/>
          <a:p>
            <a:r>
              <a:rPr lang="zh-TW" altLang="en-US" b="0" i="0" dirty="0">
                <a:solidFill>
                  <a:srgbClr val="444444"/>
                </a:solidFill>
                <a:effectLst/>
                <a:latin typeface="新細明體" panose="02020500000000000000" pitchFamily="18" charset="-120"/>
                <a:ea typeface="新細明體" panose="02020500000000000000" pitchFamily="18" charset="-120"/>
              </a:rPr>
              <a:t>客戶因與昔日同袍好友失聯，心中不安。寫信給好友父親，父親說好友周遊世界，一年之內不會回來。但客戶不相信，非常疑惑。轉而寫信給好友母親，詳述軍中友情，欲前往拜訪。好友母親熱情歡迎，他遂前往，並蒙留宿。但好友父親仍然冷漠相待，只重複好友出國周遊的說法。當晚，夜深時，他彷彿看到好友隔著落地窗戶從室外看他，臉色慘白，有如鬼魂。他急忙追出，其身影已經消失在黑暗中。第二天，他厚顏要求再宿一宵，乘機觀察附近環境，發現園子盡頭有一棟房屋，有人看守，頗為神秘。他疑心好友被幽禁在此，但他的窺伺行動被好友父親發現，對他下了逐客令。他求福爾摩斯追查真相。</a:t>
            </a:r>
            <a:endParaRPr lang="en-US" dirty="0"/>
          </a:p>
          <a:p>
            <a:r>
              <a:rPr lang="zh-TW" altLang="en-US" dirty="0"/>
              <a:t>福爾摩斯根據客戶的報告提出三種理論。</a:t>
            </a:r>
            <a:endParaRPr lang="en-US" dirty="0"/>
          </a:p>
          <a:p>
            <a:endParaRPr lang="en-US" altLang="zh-TW" sz="1800" dirty="0"/>
          </a:p>
        </p:txBody>
      </p:sp>
    </p:spTree>
    <p:extLst>
      <p:ext uri="{BB962C8B-B14F-4D97-AF65-F5344CB8AC3E}">
        <p14:creationId xmlns:p14="http://schemas.microsoft.com/office/powerpoint/2010/main" val="3794491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DF1F7-F22A-2626-6625-D2E43150E812}"/>
              </a:ext>
            </a:extLst>
          </p:cNvPr>
          <p:cNvSpPr>
            <a:spLocks noGrp="1"/>
          </p:cNvSpPr>
          <p:nvPr>
            <p:ph type="title"/>
          </p:nvPr>
        </p:nvSpPr>
        <p:spPr>
          <a:xfrm>
            <a:off x="457200" y="152400"/>
            <a:ext cx="8229600" cy="990600"/>
          </a:xfrm>
        </p:spPr>
        <p:txBody>
          <a:bodyPr/>
          <a:lstStyle/>
          <a:p>
            <a:r>
              <a:rPr lang="zh-TW" altLang="en-US" b="1" dirty="0">
                <a:solidFill>
                  <a:srgbClr val="002060"/>
                </a:solidFill>
              </a:rPr>
              <a:t>貝氏推理：福爾摩斯探案為例</a:t>
            </a:r>
            <a:endParaRPr lang="en-US" dirty="0">
              <a:solidFill>
                <a:srgbClr val="002060"/>
              </a:solidFill>
            </a:endParaRPr>
          </a:p>
        </p:txBody>
      </p:sp>
      <p:sp>
        <p:nvSpPr>
          <p:cNvPr id="6" name="Content Placeholder 5">
            <a:extLst>
              <a:ext uri="{FF2B5EF4-FFF2-40B4-BE49-F238E27FC236}">
                <a16:creationId xmlns:a16="http://schemas.microsoft.com/office/drawing/2014/main" id="{410E0938-CAE7-B061-8421-F700D90A6DE1}"/>
              </a:ext>
            </a:extLst>
          </p:cNvPr>
          <p:cNvSpPr>
            <a:spLocks noGrp="1"/>
          </p:cNvSpPr>
          <p:nvPr>
            <p:ph idx="1"/>
          </p:nvPr>
        </p:nvSpPr>
        <p:spPr>
          <a:xfrm>
            <a:off x="457200" y="1600200"/>
            <a:ext cx="8229600" cy="4800600"/>
          </a:xfrm>
        </p:spPr>
        <p:txBody>
          <a:bodyPr>
            <a:normAutofit/>
          </a:bodyPr>
          <a:lstStyle/>
          <a:p>
            <a:endParaRPr lang="en-US" dirty="0"/>
          </a:p>
          <a:p>
            <a:endParaRPr lang="en-US" dirty="0"/>
          </a:p>
          <a:p>
            <a:endParaRPr lang="en-US" dirty="0"/>
          </a:p>
          <a:p>
            <a:endParaRPr lang="en-US" dirty="0"/>
          </a:p>
          <a:p>
            <a:endParaRPr lang="en-US" altLang="zh-TW" sz="1800" dirty="0"/>
          </a:p>
          <a:p>
            <a:r>
              <a:rPr lang="zh-TW" altLang="en-US" sz="1800" dirty="0"/>
              <a:t>以</a:t>
            </a:r>
            <a:r>
              <a:rPr lang="en-US" altLang="zh-TW" sz="1800" dirty="0"/>
              <a:t>Arthur Conan Doyle</a:t>
            </a:r>
            <a:r>
              <a:rPr lang="zh-TW" altLang="en-US" sz="1800" dirty="0"/>
              <a:t>之福爾摩斯探案小說</a:t>
            </a:r>
            <a:r>
              <a:rPr lang="en-US" altLang="zh-TW" sz="1800" dirty="0">
                <a:solidFill>
                  <a:srgbClr val="C00000"/>
                </a:solidFill>
              </a:rPr>
              <a:t>《</a:t>
            </a:r>
            <a:r>
              <a:rPr lang="zh-TW" altLang="en-US" sz="1800" dirty="0">
                <a:solidFill>
                  <a:srgbClr val="C00000"/>
                </a:solidFill>
              </a:rPr>
              <a:t>皮膚變白的軍人</a:t>
            </a:r>
            <a:r>
              <a:rPr lang="en-US" altLang="zh-TW" sz="1800" dirty="0">
                <a:solidFill>
                  <a:srgbClr val="C00000"/>
                </a:solidFill>
              </a:rPr>
              <a:t>》</a:t>
            </a:r>
            <a:r>
              <a:rPr lang="zh-TW" altLang="en-US" sz="1800" dirty="0"/>
              <a:t>為例，請參考林澤民，</a:t>
            </a:r>
            <a:r>
              <a:rPr lang="en-US" altLang="zh-TW" sz="1800" dirty="0">
                <a:hlinkClick r:id="rId2"/>
              </a:rPr>
              <a:t>〈</a:t>
            </a:r>
            <a:r>
              <a:rPr lang="zh-TW" altLang="en-US" sz="1800" dirty="0">
                <a:hlinkClick r:id="rId2"/>
              </a:rPr>
              <a:t>回溯推論法、貝氏定理、及推理小說</a:t>
            </a:r>
            <a:r>
              <a:rPr lang="en-US" altLang="zh-TW" sz="1800" dirty="0">
                <a:hlinkClick r:id="rId2"/>
              </a:rPr>
              <a:t>〉</a:t>
            </a:r>
            <a:r>
              <a:rPr lang="zh-TW" altLang="en-US" sz="1800" dirty="0"/>
              <a:t>。後驗機率的計算請參考林澤民，</a:t>
            </a:r>
            <a:r>
              <a:rPr lang="en-US" altLang="zh-TW" sz="1800" dirty="0">
                <a:hlinkClick r:id="rId3"/>
              </a:rPr>
              <a:t>〈</a:t>
            </a:r>
            <a:r>
              <a:rPr lang="zh-TW" altLang="en-US" sz="1800" dirty="0">
                <a:hlinkClick r:id="rId3"/>
              </a:rPr>
              <a:t>貝氏定理在生活中很有用，可是它到底怎麼算？</a:t>
            </a:r>
            <a:r>
              <a:rPr lang="en-US" altLang="zh-TW" sz="1800" dirty="0">
                <a:hlinkClick r:id="rId3"/>
              </a:rPr>
              <a:t>〉</a:t>
            </a:r>
            <a:endParaRPr lang="en-US" altLang="zh-TW" sz="1800" dirty="0"/>
          </a:p>
          <a:p>
            <a:r>
              <a:rPr lang="zh-TW" altLang="en-US" sz="1800" dirty="0"/>
              <a:t>先驗機率的估計仰賴案情、知識、脈絡、案例、經驗等。</a:t>
            </a:r>
            <a:endParaRPr lang="en-US" altLang="zh-TW" sz="1800" dirty="0"/>
          </a:p>
          <a:p>
            <a:r>
              <a:rPr lang="zh-TW" altLang="en-US" sz="1800" b="1" dirty="0">
                <a:solidFill>
                  <a:srgbClr val="C00000"/>
                </a:solidFill>
              </a:rPr>
              <a:t>刑事案件中，如果後驗機率的分布無法集中於單一理論或假說，則陪審團將無法「超越合理懷疑」而將嫌犯定罪。</a:t>
            </a:r>
            <a:endParaRPr lang="en-US" sz="1800" b="1" dirty="0">
              <a:solidFill>
                <a:srgbClr val="C00000"/>
              </a:solidFill>
            </a:endParaRPr>
          </a:p>
        </p:txBody>
      </p:sp>
      <p:pic>
        <p:nvPicPr>
          <p:cNvPr id="4" name="Picture 3" descr="Table&#10;&#10;Description automatically generated">
            <a:extLst>
              <a:ext uri="{FF2B5EF4-FFF2-40B4-BE49-F238E27FC236}">
                <a16:creationId xmlns:a16="http://schemas.microsoft.com/office/drawing/2014/main" id="{A6BBD2C6-09BB-0BDB-665B-90A27CC6A4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61" y="1066800"/>
            <a:ext cx="9134139" cy="3243637"/>
          </a:xfrm>
          <a:prstGeom prst="rect">
            <a:avLst/>
          </a:prstGeom>
        </p:spPr>
      </p:pic>
    </p:spTree>
    <p:extLst>
      <p:ext uri="{BB962C8B-B14F-4D97-AF65-F5344CB8AC3E}">
        <p14:creationId xmlns:p14="http://schemas.microsoft.com/office/powerpoint/2010/main" val="2579346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7ED3C-A131-2738-39BB-5E00538A00A1}"/>
              </a:ext>
            </a:extLst>
          </p:cNvPr>
          <p:cNvSpPr>
            <a:spLocks noGrp="1"/>
          </p:cNvSpPr>
          <p:nvPr>
            <p:ph type="title"/>
          </p:nvPr>
        </p:nvSpPr>
        <p:spPr/>
        <p:txBody>
          <a:bodyPr/>
          <a:lstStyle/>
          <a:p>
            <a:r>
              <a:rPr lang="zh-TW" altLang="en-US" b="1" dirty="0">
                <a:solidFill>
                  <a:srgbClr val="002060"/>
                </a:solidFill>
              </a:rPr>
              <a:t>梅森探案集</a:t>
            </a:r>
            <a:r>
              <a:rPr lang="en-US" altLang="zh-TW" b="1" i="0" dirty="0">
                <a:solidFill>
                  <a:srgbClr val="002060"/>
                </a:solidFill>
                <a:effectLst/>
                <a:latin typeface="新細明體" panose="02020500000000000000" pitchFamily="18" charset="-120"/>
                <a:ea typeface="新細明體" panose="02020500000000000000" pitchFamily="18" charset="-120"/>
              </a:rPr>
              <a:t>《</a:t>
            </a:r>
            <a:r>
              <a:rPr lang="zh-TW" altLang="en-US" b="1" i="0" dirty="0">
                <a:solidFill>
                  <a:srgbClr val="002060"/>
                </a:solidFill>
                <a:effectLst/>
                <a:latin typeface="新細明體" panose="02020500000000000000" pitchFamily="18" charset="-120"/>
                <a:ea typeface="新細明體" panose="02020500000000000000" pitchFamily="18" charset="-120"/>
              </a:rPr>
              <a:t>店賊血鞋疑案</a:t>
            </a:r>
            <a:r>
              <a:rPr lang="en-US" altLang="zh-TW" b="1" i="0" dirty="0">
                <a:solidFill>
                  <a:srgbClr val="002060"/>
                </a:solidFill>
                <a:effectLst/>
                <a:latin typeface="新細明體" panose="02020500000000000000" pitchFamily="18" charset="-120"/>
                <a:ea typeface="新細明體" panose="02020500000000000000" pitchFamily="18" charset="-120"/>
              </a:rPr>
              <a:t>》</a:t>
            </a:r>
            <a:endParaRPr lang="en-US" b="1" dirty="0">
              <a:solidFill>
                <a:srgbClr val="002060"/>
              </a:solidFill>
            </a:endParaRPr>
          </a:p>
        </p:txBody>
      </p:sp>
      <p:sp>
        <p:nvSpPr>
          <p:cNvPr id="3" name="Content Placeholder 2">
            <a:extLst>
              <a:ext uri="{FF2B5EF4-FFF2-40B4-BE49-F238E27FC236}">
                <a16:creationId xmlns:a16="http://schemas.microsoft.com/office/drawing/2014/main" id="{A6F36A18-1C4C-6E1C-1F9B-BBB1EB9DA747}"/>
              </a:ext>
            </a:extLst>
          </p:cNvPr>
          <p:cNvSpPr>
            <a:spLocks noGrp="1"/>
          </p:cNvSpPr>
          <p:nvPr>
            <p:ph idx="1"/>
          </p:nvPr>
        </p:nvSpPr>
        <p:spPr>
          <a:xfrm>
            <a:off x="457200" y="1417638"/>
            <a:ext cx="8229600" cy="4708525"/>
          </a:xfrm>
        </p:spPr>
        <p:txBody>
          <a:bodyPr>
            <a:normAutofit fontScale="77500" lnSpcReduction="20000"/>
          </a:bodyPr>
          <a:lstStyle/>
          <a:p>
            <a:pPr algn="l"/>
            <a:r>
              <a:rPr lang="zh-TW" altLang="en-US" b="0" i="0" dirty="0">
                <a:effectLst/>
                <a:latin typeface="新細明體" panose="02020500000000000000" pitchFamily="18" charset="-120"/>
                <a:ea typeface="新細明體" panose="02020500000000000000" pitchFamily="18" charset="-120"/>
              </a:rPr>
              <a:t>在這個案件中，檢察官以女性被告（</a:t>
            </a:r>
            <a:r>
              <a:rPr lang="en-US" altLang="zh-TW" b="0" i="0" dirty="0">
                <a:effectLst/>
                <a:latin typeface="新細明體" panose="02020500000000000000" pitchFamily="18" charset="-120"/>
                <a:ea typeface="新細明體" panose="02020500000000000000" pitchFamily="18" charset="-120"/>
              </a:rPr>
              <a:t>H</a:t>
            </a:r>
            <a:r>
              <a:rPr lang="en-US" altLang="zh-TW" b="0" i="0" baseline="-25000" dirty="0">
                <a:effectLst/>
                <a:latin typeface="新細明體" panose="02020500000000000000" pitchFamily="18" charset="-120"/>
                <a:ea typeface="新細明體" panose="02020500000000000000" pitchFamily="18" charset="-120"/>
              </a:rPr>
              <a:t>1</a:t>
            </a:r>
            <a:r>
              <a:rPr lang="zh-TW" altLang="en-US" b="0" i="0" dirty="0">
                <a:effectLst/>
                <a:latin typeface="新細明體" panose="02020500000000000000" pitchFamily="18" charset="-120"/>
                <a:ea typeface="新細明體" panose="02020500000000000000" pitchFamily="18" charset="-120"/>
              </a:rPr>
              <a:t>）的包包裡查獲兇槍、贓物，而且鞋上沾有死者血跡為證（</a:t>
            </a:r>
            <a:r>
              <a:rPr lang="zh-TW" altLang="en-US" dirty="0">
                <a:latin typeface="新細明體" panose="02020500000000000000" pitchFamily="18" charset="-120"/>
                <a:ea typeface="新細明體" panose="02020500000000000000" pitchFamily="18" charset="-120"/>
              </a:rPr>
              <a:t>Ｅ</a:t>
            </a:r>
            <a:r>
              <a:rPr lang="zh-TW" altLang="en-US" b="0" i="0" dirty="0">
                <a:effectLst/>
                <a:latin typeface="新細明體" panose="02020500000000000000" pitchFamily="18" charset="-120"/>
                <a:ea typeface="新細明體" panose="02020500000000000000" pitchFamily="18" charset="-120"/>
              </a:rPr>
              <a:t>），信心滿滿地在法庭傳訊證人，重建案情。梅森卻以巧妙的邏輯推理提出另一個與這些情況證據相符的假說，點出兇手可能是另外一人（</a:t>
            </a:r>
            <a:r>
              <a:rPr lang="en-US" altLang="zh-TW" b="0" i="0" dirty="0">
                <a:effectLst/>
                <a:latin typeface="新細明體" panose="02020500000000000000" pitchFamily="18" charset="-120"/>
                <a:ea typeface="新細明體" panose="02020500000000000000" pitchFamily="18" charset="-120"/>
              </a:rPr>
              <a:t>H</a:t>
            </a:r>
            <a:r>
              <a:rPr lang="en-US" altLang="zh-TW" b="0" i="0" baseline="-25000" dirty="0">
                <a:effectLst/>
                <a:latin typeface="新細明體" panose="02020500000000000000" pitchFamily="18" charset="-120"/>
                <a:ea typeface="新細明體" panose="02020500000000000000" pitchFamily="18" charset="-120"/>
              </a:rPr>
              <a:t>2</a:t>
            </a:r>
            <a:r>
              <a:rPr lang="zh-TW" altLang="en-US" b="0" i="0" dirty="0">
                <a:effectLst/>
                <a:latin typeface="新細明體" panose="02020500000000000000" pitchFamily="18" charset="-120"/>
                <a:ea typeface="新細明體" panose="02020500000000000000" pitchFamily="18" charset="-120"/>
              </a:rPr>
              <a:t>），而且可以合理解釋為何被告持有所謂兇槍並且鞋上沾有死者血跡。他諄諄提醒陪審團：如果不能排除其它合理的假說，便必須開釋被告。後來陪審團果然判決被告無罪。</a:t>
            </a:r>
            <a:endParaRPr lang="en-US" altLang="zh-TW" b="0" i="0" dirty="0">
              <a:effectLst/>
              <a:latin typeface="新細明體" panose="02020500000000000000" pitchFamily="18" charset="-120"/>
              <a:ea typeface="新細明體" panose="02020500000000000000" pitchFamily="18" charset="-120"/>
            </a:endParaRPr>
          </a:p>
          <a:p>
            <a:pPr algn="l"/>
            <a:r>
              <a:rPr lang="en-US" altLang="zh-TW" dirty="0">
                <a:latin typeface="新細明體" panose="02020500000000000000" pitchFamily="18" charset="-120"/>
                <a:ea typeface="新細明體" panose="02020500000000000000" pitchFamily="18" charset="-120"/>
              </a:rPr>
              <a:t>E</a:t>
            </a:r>
            <a:r>
              <a:rPr lang="zh-TW" altLang="en-US" dirty="0">
                <a:latin typeface="新細明體" panose="02020500000000000000" pitchFamily="18" charset="-120"/>
                <a:ea typeface="新細明體" panose="02020500000000000000" pitchFamily="18" charset="-120"/>
              </a:rPr>
              <a:t>與</a:t>
            </a:r>
            <a:r>
              <a:rPr lang="en-US" altLang="zh-TW" b="0" i="0" dirty="0">
                <a:effectLst/>
                <a:latin typeface="新細明體" panose="02020500000000000000" pitchFamily="18" charset="-120"/>
                <a:ea typeface="新細明體" panose="02020500000000000000" pitchFamily="18" charset="-120"/>
              </a:rPr>
              <a:t>H</a:t>
            </a:r>
            <a:r>
              <a:rPr lang="en-US" altLang="zh-TW" b="0" i="0" baseline="-25000" dirty="0">
                <a:effectLst/>
                <a:latin typeface="新細明體" panose="02020500000000000000" pitchFamily="18" charset="-120"/>
                <a:ea typeface="新細明體" panose="02020500000000000000" pitchFamily="18" charset="-120"/>
              </a:rPr>
              <a:t>1</a:t>
            </a:r>
            <a:r>
              <a:rPr lang="zh-TW" altLang="en-US" dirty="0">
                <a:latin typeface="新細明體" panose="02020500000000000000" pitchFamily="18" charset="-120"/>
                <a:ea typeface="新細明體" panose="02020500000000000000" pitchFamily="18" charset="-120"/>
              </a:rPr>
              <a:t>及</a:t>
            </a:r>
            <a:r>
              <a:rPr lang="en-US" altLang="zh-TW" b="0" i="0" dirty="0">
                <a:effectLst/>
                <a:latin typeface="新細明體" panose="02020500000000000000" pitchFamily="18" charset="-120"/>
                <a:ea typeface="新細明體" panose="02020500000000000000" pitchFamily="18" charset="-120"/>
              </a:rPr>
              <a:t>H</a:t>
            </a:r>
            <a:r>
              <a:rPr lang="en-US" altLang="zh-TW" b="0" i="0" baseline="-25000" dirty="0">
                <a:effectLst/>
                <a:latin typeface="新細明體" panose="02020500000000000000" pitchFamily="18" charset="-120"/>
                <a:ea typeface="新細明體" panose="02020500000000000000" pitchFamily="18" charset="-120"/>
              </a:rPr>
              <a:t>2</a:t>
            </a:r>
            <a:r>
              <a:rPr lang="zh-TW" altLang="en-US" dirty="0">
                <a:latin typeface="新細明體" panose="02020500000000000000" pitchFamily="18" charset="-120"/>
                <a:ea typeface="新細明體" panose="02020500000000000000" pitchFamily="18" charset="-120"/>
              </a:rPr>
              <a:t>都相諧：無法超越合理懷疑定罪。</a:t>
            </a:r>
            <a:endParaRPr lang="en-US" altLang="zh-TW" b="0" i="0" dirty="0">
              <a:effectLst/>
              <a:latin typeface="新細明體" panose="02020500000000000000" pitchFamily="18" charset="-120"/>
              <a:ea typeface="新細明體" panose="02020500000000000000" pitchFamily="18" charset="-120"/>
            </a:endParaRPr>
          </a:p>
          <a:p>
            <a:r>
              <a:rPr lang="zh-TW" altLang="en-US" b="0" i="0" dirty="0">
                <a:solidFill>
                  <a:srgbClr val="C00000"/>
                </a:solidFill>
                <a:effectLst/>
                <a:latin typeface="新細明體" panose="02020500000000000000" pitchFamily="18" charset="-120"/>
                <a:ea typeface="新細明體" panose="02020500000000000000" pitchFamily="18" charset="-120"/>
              </a:rPr>
              <a:t>「各位女士各位先生，法庭會指示你說：要根據情況證據來判定被告有罪，那些情況不但必須與被告有罪的假說相符合，還必須與其他合理的假說不一致。假如在被告有罪的假說之外還有其它合理的假說可以解釋情況證據，你的責任便是開釋被告。」</a:t>
            </a:r>
            <a:endParaRPr lang="zh-TW" altLang="en-US" b="0" i="0" dirty="0">
              <a:solidFill>
                <a:srgbClr val="444444"/>
              </a:solidFill>
              <a:effectLst/>
              <a:latin typeface="Times New Roman" panose="02020603050405020304" pitchFamily="18" charset="0"/>
            </a:endParaRPr>
          </a:p>
          <a:p>
            <a:endParaRPr lang="en-US" dirty="0"/>
          </a:p>
        </p:txBody>
      </p:sp>
    </p:spTree>
    <p:extLst>
      <p:ext uri="{BB962C8B-B14F-4D97-AF65-F5344CB8AC3E}">
        <p14:creationId xmlns:p14="http://schemas.microsoft.com/office/powerpoint/2010/main" val="3898743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B8E0-D41A-2282-2377-8F28231E25A6}"/>
              </a:ext>
            </a:extLst>
          </p:cNvPr>
          <p:cNvSpPr>
            <a:spLocks noGrp="1"/>
          </p:cNvSpPr>
          <p:nvPr>
            <p:ph type="title"/>
          </p:nvPr>
        </p:nvSpPr>
        <p:spPr>
          <a:xfrm>
            <a:off x="457200" y="274638"/>
            <a:ext cx="8229600" cy="715962"/>
          </a:xfrm>
        </p:spPr>
        <p:txBody>
          <a:bodyPr>
            <a:noAutofit/>
          </a:bodyPr>
          <a:lstStyle/>
          <a:p>
            <a:r>
              <a:rPr lang="zh-TW" altLang="en-US" b="1" dirty="0">
                <a:solidFill>
                  <a:srgbClr val="002060"/>
                </a:solidFill>
              </a:rPr>
              <a:t>檢察官的謬誤</a:t>
            </a:r>
            <a:endParaRPr lang="en-US" b="1" dirty="0">
              <a:solidFill>
                <a:srgbClr val="002060"/>
              </a:solidFill>
            </a:endParaRPr>
          </a:p>
        </p:txBody>
      </p:sp>
      <p:sp>
        <p:nvSpPr>
          <p:cNvPr id="3" name="Content Placeholder 2">
            <a:extLst>
              <a:ext uri="{FF2B5EF4-FFF2-40B4-BE49-F238E27FC236}">
                <a16:creationId xmlns:a16="http://schemas.microsoft.com/office/drawing/2014/main" id="{E267832C-BFD6-4B9C-2C86-3199CF8DBCFA}"/>
              </a:ext>
            </a:extLst>
          </p:cNvPr>
          <p:cNvSpPr>
            <a:spLocks noGrp="1"/>
          </p:cNvSpPr>
          <p:nvPr>
            <p:ph idx="1"/>
          </p:nvPr>
        </p:nvSpPr>
        <p:spPr>
          <a:xfrm>
            <a:off x="457200" y="1143000"/>
            <a:ext cx="8229600" cy="5181600"/>
          </a:xfrm>
        </p:spPr>
        <p:txBody>
          <a:bodyPr>
            <a:normAutofit lnSpcReduction="10000"/>
          </a:bodyPr>
          <a:lstStyle/>
          <a:p>
            <a:r>
              <a:rPr lang="zh-TW" altLang="en-US" sz="2400" dirty="0"/>
              <a:t>所謂「檢察官的謬誤」（</a:t>
            </a:r>
            <a:r>
              <a:rPr lang="en-US" altLang="zh-TW" sz="2400" dirty="0"/>
              <a:t>the prosecutor’s fallacy</a:t>
            </a:r>
            <a:r>
              <a:rPr lang="zh-TW" altLang="en-US" sz="2400" dirty="0"/>
              <a:t>）：檢察官常以</a:t>
            </a:r>
            <a:r>
              <a:rPr lang="en-US" altLang="zh-TW" sz="2400" dirty="0" err="1"/>
              <a:t>Pr</a:t>
            </a:r>
            <a:r>
              <a:rPr lang="en-US" altLang="zh-TW" sz="2400" dirty="0"/>
              <a:t>(</a:t>
            </a:r>
            <a:r>
              <a:rPr lang="zh-TW" altLang="en-US" sz="2400" dirty="0"/>
              <a:t>證據</a:t>
            </a:r>
            <a:r>
              <a:rPr lang="en-US" altLang="zh-TW" sz="2400" dirty="0"/>
              <a:t>|</a:t>
            </a:r>
            <a:r>
              <a:rPr lang="zh-TW" altLang="en-US" sz="2400" dirty="0"/>
              <a:t>無辜</a:t>
            </a:r>
            <a:r>
              <a:rPr lang="en-US" altLang="zh-TW" sz="2400" dirty="0"/>
              <a:t>)</a:t>
            </a:r>
            <a:r>
              <a:rPr lang="zh-TW" altLang="en-US" sz="2400" dirty="0"/>
              <a:t> ～</a:t>
            </a:r>
            <a:r>
              <a:rPr lang="en-US" altLang="zh-TW" sz="2400" dirty="0"/>
              <a:t>0</a:t>
            </a:r>
            <a:r>
              <a:rPr lang="zh-TW" altLang="en-US" sz="2400" dirty="0"/>
              <a:t>推論被告有罪。</a:t>
            </a:r>
            <a:endParaRPr lang="en-US" altLang="zh-TW" sz="2400" dirty="0"/>
          </a:p>
          <a:p>
            <a:r>
              <a:rPr lang="zh-TW" altLang="en-US" sz="2400" b="1" dirty="0"/>
              <a:t>其實</a:t>
            </a:r>
            <a:r>
              <a:rPr lang="en-US" altLang="zh-TW" sz="2400" dirty="0" err="1"/>
              <a:t>Pr</a:t>
            </a:r>
            <a:r>
              <a:rPr lang="en-US" altLang="zh-TW" sz="2400" dirty="0"/>
              <a:t>(</a:t>
            </a:r>
            <a:r>
              <a:rPr lang="zh-TW" altLang="en-US" sz="2400" dirty="0"/>
              <a:t>無辜</a:t>
            </a:r>
            <a:r>
              <a:rPr lang="en-US" altLang="zh-TW" sz="2400" dirty="0"/>
              <a:t>|</a:t>
            </a:r>
            <a:r>
              <a:rPr lang="zh-TW" altLang="en-US" sz="2400" dirty="0"/>
              <a:t>證據</a:t>
            </a:r>
            <a:r>
              <a:rPr lang="en-US" altLang="zh-TW" sz="2400" dirty="0"/>
              <a:t>)</a:t>
            </a:r>
            <a:r>
              <a:rPr lang="zh-TW" altLang="en-US" sz="2400" dirty="0"/>
              <a:t>仍然</a:t>
            </a:r>
            <a:r>
              <a:rPr lang="zh-TW" altLang="en-US" sz="2400" b="1" dirty="0"/>
              <a:t>可能甚大。</a:t>
            </a:r>
            <a:endParaRPr lang="en-US" altLang="zh-TW" sz="2400" b="1" dirty="0"/>
          </a:p>
          <a:p>
            <a:r>
              <a:rPr lang="en-US" sz="2400" dirty="0"/>
              <a:t>United States v. Gilbert (2000)</a:t>
            </a:r>
            <a:r>
              <a:rPr lang="zh-TW" altLang="en-US" sz="2400" dirty="0"/>
              <a:t>：</a:t>
            </a:r>
            <a:r>
              <a:rPr lang="en-US" sz="2400" dirty="0"/>
              <a:t>Kristen Gilbert</a:t>
            </a:r>
            <a:r>
              <a:rPr lang="zh-TW" altLang="en-US" sz="2400" dirty="0"/>
              <a:t>是一醫療中心的護士。她被控常給病人注射腎上腺素導致病人心臟病發死亡，號稱「死亡天使」。</a:t>
            </a:r>
            <a:endParaRPr lang="en-US" altLang="zh-TW" sz="2400" dirty="0"/>
          </a:p>
          <a:p>
            <a:r>
              <a:rPr lang="zh-TW" altLang="en-US" sz="2400" dirty="0"/>
              <a:t>統計學者</a:t>
            </a:r>
            <a:r>
              <a:rPr lang="en-US" altLang="zh-TW" sz="2400" dirty="0" err="1"/>
              <a:t>Gehlbach</a:t>
            </a:r>
            <a:r>
              <a:rPr lang="zh-TW" altLang="en-US" sz="2400" dirty="0"/>
              <a:t>報告：</a:t>
            </a:r>
            <a:r>
              <a:rPr lang="en-US" altLang="zh-TW" sz="2400" dirty="0"/>
              <a:t>Gilbert</a:t>
            </a:r>
            <a:r>
              <a:rPr lang="zh-TW" altLang="en-US" sz="2400" dirty="0"/>
              <a:t>值班時照顧的</a:t>
            </a:r>
            <a:r>
              <a:rPr lang="en-US" altLang="zh-TW" sz="2400" dirty="0"/>
              <a:t>257</a:t>
            </a:r>
            <a:r>
              <a:rPr lang="zh-TW" altLang="en-US" sz="2400" dirty="0"/>
              <a:t>位病人至少有</a:t>
            </a:r>
            <a:r>
              <a:rPr lang="en-US" altLang="zh-TW" sz="2400" dirty="0"/>
              <a:t>40</a:t>
            </a:r>
            <a:r>
              <a:rPr lang="zh-TW" altLang="en-US" sz="2400" dirty="0"/>
              <a:t>人死亡的機率小於一億分之一。</a:t>
            </a:r>
            <a:endParaRPr lang="en-US" altLang="zh-TW" sz="2400" dirty="0"/>
          </a:p>
          <a:p>
            <a:r>
              <a:rPr lang="zh-TW" altLang="en-US" sz="2400" dirty="0"/>
              <a:t>檢察官接受</a:t>
            </a:r>
            <a:r>
              <a:rPr lang="en-US" altLang="zh-TW" sz="2400" dirty="0" err="1"/>
              <a:t>Gehlbach</a:t>
            </a:r>
            <a:r>
              <a:rPr lang="zh-TW" altLang="en-US" sz="2400" dirty="0"/>
              <a:t>意見，認為</a:t>
            </a:r>
            <a:r>
              <a:rPr lang="en-US" altLang="zh-TW" sz="2400" dirty="0" err="1"/>
              <a:t>Pr</a:t>
            </a:r>
            <a:r>
              <a:rPr lang="en-US" altLang="zh-TW" sz="2400" dirty="0"/>
              <a:t>(</a:t>
            </a:r>
            <a:r>
              <a:rPr lang="zh-TW" altLang="en-US" sz="2400" dirty="0"/>
              <a:t>證據</a:t>
            </a:r>
            <a:r>
              <a:rPr lang="en-US" altLang="zh-TW" sz="2400" dirty="0"/>
              <a:t>|</a:t>
            </a:r>
            <a:r>
              <a:rPr lang="zh-TW" altLang="en-US" sz="2400" dirty="0"/>
              <a:t>無辜</a:t>
            </a:r>
            <a:r>
              <a:rPr lang="en-US" altLang="zh-TW" sz="2400" dirty="0"/>
              <a:t>)</a:t>
            </a:r>
            <a:r>
              <a:rPr lang="zh-TW" altLang="en-US" sz="2400" dirty="0"/>
              <a:t>～</a:t>
            </a:r>
            <a:r>
              <a:rPr lang="en-US" altLang="zh-TW" sz="2400" dirty="0"/>
              <a:t>0</a:t>
            </a:r>
            <a:r>
              <a:rPr lang="zh-TW" altLang="en-US" sz="2400" dirty="0"/>
              <a:t>，幾乎不可能</a:t>
            </a:r>
            <a:r>
              <a:rPr lang="en-US" altLang="zh-TW" sz="2400" dirty="0"/>
              <a:t>,</a:t>
            </a:r>
            <a:r>
              <a:rPr lang="zh-TW" altLang="en-US" sz="2400" dirty="0"/>
              <a:t> 便依「以否定後項來否定前項」的邏輯</a:t>
            </a:r>
            <a:r>
              <a:rPr lang="en-US" altLang="zh-TW" sz="2400" dirty="0"/>
              <a:t>,</a:t>
            </a:r>
            <a:r>
              <a:rPr lang="zh-TW" altLang="en-US" sz="2400" dirty="0"/>
              <a:t> 認定</a:t>
            </a:r>
            <a:r>
              <a:rPr lang="en-US" altLang="zh-TW" sz="2400" dirty="0"/>
              <a:t>Gilbert</a:t>
            </a:r>
            <a:r>
              <a:rPr lang="zh-TW" altLang="en-US" sz="2400" dirty="0"/>
              <a:t>不可能是無辜的。說服大陪審團起訴。</a:t>
            </a:r>
            <a:endParaRPr lang="en-US" altLang="zh-TW" sz="2400" dirty="0"/>
          </a:p>
          <a:p>
            <a:r>
              <a:rPr lang="zh-TW" altLang="en-US" sz="2400" dirty="0"/>
              <a:t>另一位統計學者</a:t>
            </a:r>
            <a:r>
              <a:rPr lang="en-US" altLang="zh-TW" sz="2400" dirty="0"/>
              <a:t>Cobb</a:t>
            </a:r>
            <a:r>
              <a:rPr lang="zh-TW" altLang="en-US" sz="2400" dirty="0"/>
              <a:t>認為</a:t>
            </a:r>
            <a:r>
              <a:rPr lang="en-US" altLang="zh-TW" sz="2400" dirty="0" err="1"/>
              <a:t>Pr</a:t>
            </a:r>
            <a:r>
              <a:rPr lang="en-US" altLang="zh-TW" sz="2400" dirty="0"/>
              <a:t>(</a:t>
            </a:r>
            <a:r>
              <a:rPr lang="zh-TW" altLang="en-US" sz="2400" dirty="0"/>
              <a:t>無辜</a:t>
            </a:r>
            <a:r>
              <a:rPr lang="en-US" altLang="zh-TW" sz="2400" dirty="0"/>
              <a:t>|</a:t>
            </a:r>
            <a:r>
              <a:rPr lang="zh-TW" altLang="en-US" sz="2400" dirty="0"/>
              <a:t>證據</a:t>
            </a:r>
            <a:r>
              <a:rPr lang="en-US" altLang="zh-TW" sz="2400" dirty="0"/>
              <a:t>)</a:t>
            </a:r>
            <a:r>
              <a:rPr lang="zh-TW" altLang="en-US" sz="2400" dirty="0"/>
              <a:t>可能很高，法官因此裁定統計結果不列為證據。</a:t>
            </a:r>
            <a:r>
              <a:rPr lang="en-US" altLang="zh-TW" sz="2400" dirty="0"/>
              <a:t> Gilbert</a:t>
            </a:r>
            <a:r>
              <a:rPr lang="zh-TW" altLang="en-US" sz="2400" dirty="0"/>
              <a:t>因其他證據判刑。</a:t>
            </a:r>
            <a:endParaRPr lang="en-US" altLang="zh-TW" sz="2400" dirty="0"/>
          </a:p>
          <a:p>
            <a:endParaRPr lang="en-US" altLang="zh-TW" sz="2400" b="1" dirty="0">
              <a:solidFill>
                <a:srgbClr val="C00000"/>
              </a:solidFill>
            </a:endParaRPr>
          </a:p>
          <a:p>
            <a:endParaRPr lang="en-US" altLang="zh-TW" sz="2400" dirty="0"/>
          </a:p>
          <a:p>
            <a:endParaRPr lang="en-US" altLang="zh-TW" sz="2400" dirty="0"/>
          </a:p>
        </p:txBody>
      </p:sp>
    </p:spTree>
    <p:extLst>
      <p:ext uri="{BB962C8B-B14F-4D97-AF65-F5344CB8AC3E}">
        <p14:creationId xmlns:p14="http://schemas.microsoft.com/office/powerpoint/2010/main" val="3437724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081F5-D1A1-0BB5-6646-868DC22CDA4A}"/>
              </a:ext>
            </a:extLst>
          </p:cNvPr>
          <p:cNvSpPr>
            <a:spLocks noGrp="1"/>
          </p:cNvSpPr>
          <p:nvPr>
            <p:ph type="title"/>
          </p:nvPr>
        </p:nvSpPr>
        <p:spPr>
          <a:xfrm>
            <a:off x="457200" y="274638"/>
            <a:ext cx="8229600" cy="868362"/>
          </a:xfrm>
        </p:spPr>
        <p:txBody>
          <a:bodyPr/>
          <a:lstStyle/>
          <a:p>
            <a:r>
              <a:rPr lang="zh-TW" altLang="en-US" b="1" dirty="0">
                <a:solidFill>
                  <a:srgbClr val="002060"/>
                </a:solidFill>
              </a:rPr>
              <a:t>統計學</a:t>
            </a:r>
            <a:r>
              <a:rPr lang="en-US" b="1" dirty="0">
                <a:solidFill>
                  <a:srgbClr val="002060"/>
                </a:solidFill>
              </a:rPr>
              <a:t>P-</a:t>
            </a:r>
            <a:r>
              <a:rPr lang="zh-TW" altLang="en-US" b="1" dirty="0">
                <a:solidFill>
                  <a:srgbClr val="002060"/>
                </a:solidFill>
              </a:rPr>
              <a:t>值的爭議</a:t>
            </a:r>
            <a:endParaRPr lang="en-US" b="1" dirty="0">
              <a:solidFill>
                <a:srgbClr val="002060"/>
              </a:solidFill>
            </a:endParaRPr>
          </a:p>
        </p:txBody>
      </p:sp>
      <p:sp>
        <p:nvSpPr>
          <p:cNvPr id="3" name="Content Placeholder 2">
            <a:extLst>
              <a:ext uri="{FF2B5EF4-FFF2-40B4-BE49-F238E27FC236}">
                <a16:creationId xmlns:a16="http://schemas.microsoft.com/office/drawing/2014/main" id="{D38B6CCC-9974-B528-6290-F85FFC17B33D}"/>
              </a:ext>
            </a:extLst>
          </p:cNvPr>
          <p:cNvSpPr>
            <a:spLocks noGrp="1"/>
          </p:cNvSpPr>
          <p:nvPr>
            <p:ph idx="1"/>
          </p:nvPr>
        </p:nvSpPr>
        <p:spPr>
          <a:xfrm>
            <a:off x="457200" y="1219200"/>
            <a:ext cx="8229600" cy="5105400"/>
          </a:xfrm>
        </p:spPr>
        <p:txBody>
          <a:bodyPr>
            <a:normAutofit fontScale="92500"/>
          </a:bodyPr>
          <a:lstStyle/>
          <a:p>
            <a:r>
              <a:rPr lang="en-US" sz="2800" dirty="0"/>
              <a:t>p=</a:t>
            </a:r>
            <a:r>
              <a:rPr lang="en-US" sz="2800" dirty="0" err="1"/>
              <a:t>Pr</a:t>
            </a:r>
            <a:r>
              <a:rPr lang="en-US" sz="2800" dirty="0"/>
              <a:t>(Data|H</a:t>
            </a:r>
            <a:r>
              <a:rPr lang="en-US" sz="2800" baseline="-25000" dirty="0"/>
              <a:t>0</a:t>
            </a:r>
            <a:r>
              <a:rPr lang="en-US" altLang="zh-TW" sz="2800" dirty="0"/>
              <a:t> )</a:t>
            </a:r>
            <a:r>
              <a:rPr lang="zh-TW" altLang="en-US" sz="2800" dirty="0"/>
              <a:t>，也就是在「虛無假設」</a:t>
            </a:r>
            <a:r>
              <a:rPr lang="en-US" sz="2800" dirty="0"/>
              <a:t>H</a:t>
            </a:r>
            <a:r>
              <a:rPr lang="en-US" sz="2800" baseline="-25000" dirty="0"/>
              <a:t>0</a:t>
            </a:r>
            <a:r>
              <a:rPr lang="zh-TW" altLang="en-US" sz="2800" dirty="0"/>
              <a:t>之下觀察到資料的機率。傳統統計檢定若</a:t>
            </a:r>
            <a:r>
              <a:rPr lang="en-US" altLang="zh-TW" sz="2800" dirty="0"/>
              <a:t>p&lt;α</a:t>
            </a:r>
            <a:r>
              <a:rPr lang="zh-TW" altLang="en-US" sz="2800" dirty="0"/>
              <a:t>，則拒絕</a:t>
            </a:r>
            <a:r>
              <a:rPr lang="en-US" sz="2800" dirty="0"/>
              <a:t>H</a:t>
            </a:r>
            <a:r>
              <a:rPr lang="en-US" sz="2800" baseline="-25000" dirty="0"/>
              <a:t>0</a:t>
            </a:r>
            <a:r>
              <a:rPr lang="zh-TW" altLang="en-US" sz="2800" dirty="0"/>
              <a:t>接受</a:t>
            </a:r>
            <a:r>
              <a:rPr lang="en-US" sz="2800" dirty="0"/>
              <a:t>H</a:t>
            </a:r>
            <a:r>
              <a:rPr lang="en-US" altLang="zh-TW" sz="2800" baseline="-25000" dirty="0"/>
              <a:t>A</a:t>
            </a:r>
            <a:r>
              <a:rPr lang="zh-TW" altLang="en-US" sz="2800" dirty="0"/>
              <a:t>。</a:t>
            </a:r>
            <a:endParaRPr lang="en-US" altLang="zh-TW" sz="2800" dirty="0"/>
          </a:p>
          <a:p>
            <a:r>
              <a:rPr lang="en-US" sz="2800" dirty="0"/>
              <a:t>2016</a:t>
            </a:r>
            <a:r>
              <a:rPr lang="zh-TW" altLang="en-US" sz="2800" dirty="0"/>
              <a:t>年，美國統計學會發表專文澄清</a:t>
            </a:r>
            <a:r>
              <a:rPr lang="en-US" altLang="zh-TW" sz="2800" dirty="0"/>
              <a:t>p-</a:t>
            </a:r>
            <a:r>
              <a:rPr lang="zh-TW" altLang="en-US" sz="2800" dirty="0"/>
              <a:t>值的意義。</a:t>
            </a:r>
            <a:endParaRPr lang="en-US" altLang="zh-TW" sz="2800" dirty="0"/>
          </a:p>
          <a:p>
            <a:r>
              <a:rPr lang="zh-TW" altLang="en-US" sz="2800" dirty="0">
                <a:solidFill>
                  <a:srgbClr val="C00000"/>
                </a:solidFill>
              </a:rPr>
              <a:t>「</a:t>
            </a:r>
            <a:r>
              <a:rPr lang="en-US" sz="2800" dirty="0">
                <a:solidFill>
                  <a:srgbClr val="C00000"/>
                </a:solidFill>
              </a:rPr>
              <a:t>p-</a:t>
            </a:r>
            <a:r>
              <a:rPr lang="zh-TW" altLang="en-US" sz="2800" dirty="0">
                <a:solidFill>
                  <a:srgbClr val="C00000"/>
                </a:solidFill>
              </a:rPr>
              <a:t>值指出資料與特定統計模式不相諧的程度。」</a:t>
            </a:r>
            <a:r>
              <a:rPr lang="zh-TW" altLang="en-US" sz="2800" dirty="0"/>
              <a:t> （</a:t>
            </a:r>
            <a:r>
              <a:rPr lang="en-US" sz="2800" dirty="0"/>
              <a:t>p-</a:t>
            </a:r>
            <a:r>
              <a:rPr lang="zh-TW" altLang="en-US" sz="2800" dirty="0"/>
              <a:t>值越小資料與</a:t>
            </a:r>
            <a:r>
              <a:rPr lang="en-US" sz="2800" dirty="0"/>
              <a:t>H</a:t>
            </a:r>
            <a:r>
              <a:rPr lang="en-US" sz="2800" baseline="-25000" dirty="0"/>
              <a:t>0</a:t>
            </a:r>
            <a:r>
              <a:rPr lang="zh-TW" altLang="en-US" sz="2800" dirty="0"/>
              <a:t>越不相諧）</a:t>
            </a:r>
            <a:endParaRPr lang="en-US" altLang="zh-TW" sz="2800" dirty="0"/>
          </a:p>
          <a:p>
            <a:r>
              <a:rPr lang="zh-TW" altLang="en-US" sz="2800" dirty="0">
                <a:solidFill>
                  <a:srgbClr val="C00000"/>
                </a:solidFill>
              </a:rPr>
              <a:t>「</a:t>
            </a:r>
            <a:r>
              <a:rPr lang="en-US" sz="2800" dirty="0">
                <a:solidFill>
                  <a:srgbClr val="C00000"/>
                </a:solidFill>
              </a:rPr>
              <a:t>p-</a:t>
            </a:r>
            <a:r>
              <a:rPr lang="zh-TW" altLang="en-US" sz="2800" dirty="0">
                <a:solidFill>
                  <a:srgbClr val="C00000"/>
                </a:solidFill>
              </a:rPr>
              <a:t>值並不測量假說為真的機率，也不測量資料係隨機發生的機率。」</a:t>
            </a:r>
            <a:r>
              <a:rPr lang="zh-TW" altLang="en-US" sz="2800" dirty="0"/>
              <a:t>（</a:t>
            </a:r>
            <a:r>
              <a:rPr lang="en-US" altLang="zh-TW" sz="2800" dirty="0"/>
              <a:t>p</a:t>
            </a:r>
            <a:r>
              <a:rPr lang="en-US" sz="2800" dirty="0"/>
              <a:t> =</a:t>
            </a:r>
            <a:r>
              <a:rPr lang="en-US" sz="2800" dirty="0" err="1"/>
              <a:t>Pr</a:t>
            </a:r>
            <a:r>
              <a:rPr lang="en-US" sz="2800" dirty="0"/>
              <a:t>(Data|H</a:t>
            </a:r>
            <a:r>
              <a:rPr lang="en-US" sz="2800" baseline="-25000" dirty="0"/>
              <a:t>0</a:t>
            </a:r>
            <a:r>
              <a:rPr lang="en-US" altLang="zh-TW" sz="2800" dirty="0"/>
              <a:t> ) ≠</a:t>
            </a:r>
            <a:r>
              <a:rPr lang="en-US" sz="2800" dirty="0"/>
              <a:t> </a:t>
            </a:r>
            <a:r>
              <a:rPr lang="en-US" sz="2800" dirty="0" err="1"/>
              <a:t>Pr</a:t>
            </a:r>
            <a:r>
              <a:rPr lang="en-US" sz="2800" dirty="0"/>
              <a:t>(H</a:t>
            </a:r>
            <a:r>
              <a:rPr lang="en-US" sz="2800" baseline="-25000" dirty="0"/>
              <a:t>0</a:t>
            </a:r>
            <a:r>
              <a:rPr lang="en-US" sz="2800" dirty="0"/>
              <a:t>|Data)</a:t>
            </a:r>
            <a:r>
              <a:rPr lang="en-US" altLang="zh-TW" sz="2800" dirty="0"/>
              <a:t> </a:t>
            </a:r>
            <a:r>
              <a:rPr lang="zh-TW" altLang="en-US" sz="2800" dirty="0"/>
              <a:t>）</a:t>
            </a:r>
            <a:endParaRPr lang="en-US" sz="2800" dirty="0"/>
          </a:p>
          <a:p>
            <a:r>
              <a:rPr lang="zh-TW" altLang="en-US" sz="2800" dirty="0">
                <a:solidFill>
                  <a:srgbClr val="C00000"/>
                </a:solidFill>
              </a:rPr>
              <a:t>「</a:t>
            </a:r>
            <a:r>
              <a:rPr lang="en-US" altLang="zh-TW" sz="2800" dirty="0">
                <a:solidFill>
                  <a:srgbClr val="C00000"/>
                </a:solidFill>
              </a:rPr>
              <a:t>p-</a:t>
            </a:r>
            <a:r>
              <a:rPr lang="zh-TW" altLang="en-US" sz="2800" dirty="0">
                <a:solidFill>
                  <a:srgbClr val="C00000"/>
                </a:solidFill>
              </a:rPr>
              <a:t>值本身不能提供模式或假說的好證據。」</a:t>
            </a:r>
            <a:endParaRPr lang="en-US" altLang="zh-TW" sz="2800" dirty="0">
              <a:solidFill>
                <a:srgbClr val="C00000"/>
              </a:solidFill>
            </a:endParaRPr>
          </a:p>
          <a:p>
            <a:r>
              <a:rPr lang="en-US" sz="2800" dirty="0" err="1"/>
              <a:t>Pr</a:t>
            </a:r>
            <a:r>
              <a:rPr lang="en-US" sz="2800" dirty="0"/>
              <a:t>(H</a:t>
            </a:r>
            <a:r>
              <a:rPr lang="en-US" sz="2800" baseline="-25000" dirty="0"/>
              <a:t>0</a:t>
            </a:r>
            <a:r>
              <a:rPr lang="en-US" sz="2800" dirty="0"/>
              <a:t>|Data)</a:t>
            </a:r>
            <a:r>
              <a:rPr lang="zh-TW" altLang="en-US" sz="2800" dirty="0"/>
              <a:t>是觀察到資料後虛無假說為真的「後驗機率」。其計算必須應用貝氏定理，而貝氏定理的計算必須先估計「先驗機率」</a:t>
            </a:r>
            <a:r>
              <a:rPr lang="en-US" sz="2800" dirty="0" err="1"/>
              <a:t>Pr</a:t>
            </a:r>
            <a:r>
              <a:rPr lang="en-US" sz="2800" dirty="0"/>
              <a:t>(H</a:t>
            </a:r>
            <a:r>
              <a:rPr lang="en-US" sz="2800" baseline="-25000" dirty="0"/>
              <a:t>0</a:t>
            </a:r>
            <a:r>
              <a:rPr lang="en-US" sz="2800" dirty="0"/>
              <a:t>)</a:t>
            </a:r>
            <a:r>
              <a:rPr lang="zh-TW" altLang="en-US" sz="2800" dirty="0"/>
              <a:t>及</a:t>
            </a:r>
            <a:r>
              <a:rPr lang="en-US" sz="2800" dirty="0" err="1"/>
              <a:t>Pr</a:t>
            </a:r>
            <a:r>
              <a:rPr lang="en-US" sz="2800" dirty="0"/>
              <a:t>(H</a:t>
            </a:r>
            <a:r>
              <a:rPr lang="en-US" altLang="zh-TW" sz="2800" baseline="-25000" dirty="0"/>
              <a:t>A</a:t>
            </a:r>
            <a:r>
              <a:rPr lang="en-US" sz="2800" dirty="0"/>
              <a:t>)</a:t>
            </a:r>
            <a:r>
              <a:rPr lang="zh-TW" altLang="en-US" sz="2800" dirty="0"/>
              <a:t>。</a:t>
            </a:r>
            <a:endParaRPr lang="en-US" sz="2800" dirty="0"/>
          </a:p>
          <a:p>
            <a:endParaRPr lang="en-US" sz="2800" dirty="0"/>
          </a:p>
          <a:p>
            <a:endParaRPr lang="en-US" altLang="zh-TW" sz="2800" dirty="0"/>
          </a:p>
          <a:p>
            <a:endParaRPr lang="en-US" altLang="zh-TW" sz="2800" dirty="0"/>
          </a:p>
          <a:p>
            <a:endParaRPr lang="en-US" altLang="zh-TW" dirty="0"/>
          </a:p>
          <a:p>
            <a:endParaRPr lang="en-US" dirty="0"/>
          </a:p>
        </p:txBody>
      </p:sp>
    </p:spTree>
    <p:extLst>
      <p:ext uri="{BB962C8B-B14F-4D97-AF65-F5344CB8AC3E}">
        <p14:creationId xmlns:p14="http://schemas.microsoft.com/office/powerpoint/2010/main" val="2911009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5B8E0-D41A-2282-2377-8F28231E25A6}"/>
              </a:ext>
            </a:extLst>
          </p:cNvPr>
          <p:cNvSpPr>
            <a:spLocks noGrp="1"/>
          </p:cNvSpPr>
          <p:nvPr>
            <p:ph type="title"/>
          </p:nvPr>
        </p:nvSpPr>
        <p:spPr>
          <a:xfrm>
            <a:off x="457200" y="274638"/>
            <a:ext cx="8229600" cy="792162"/>
          </a:xfrm>
        </p:spPr>
        <p:txBody>
          <a:bodyPr/>
          <a:lstStyle/>
          <a:p>
            <a:r>
              <a:rPr lang="en-US" altLang="zh-TW" b="1" dirty="0">
                <a:solidFill>
                  <a:srgbClr val="002060"/>
                </a:solidFill>
              </a:rPr>
              <a:t>p-</a:t>
            </a:r>
            <a:r>
              <a:rPr lang="zh-TW" altLang="en-US" b="1" dirty="0">
                <a:solidFill>
                  <a:srgbClr val="002060"/>
                </a:solidFill>
              </a:rPr>
              <a:t>值爭議與「檢察官的謬誤」</a:t>
            </a:r>
            <a:endParaRPr lang="en-US" b="1" dirty="0">
              <a:solidFill>
                <a:srgbClr val="002060"/>
              </a:solidFill>
            </a:endParaRPr>
          </a:p>
        </p:txBody>
      </p:sp>
      <p:sp>
        <p:nvSpPr>
          <p:cNvPr id="3" name="Content Placeholder 2">
            <a:extLst>
              <a:ext uri="{FF2B5EF4-FFF2-40B4-BE49-F238E27FC236}">
                <a16:creationId xmlns:a16="http://schemas.microsoft.com/office/drawing/2014/main" id="{E267832C-BFD6-4B9C-2C86-3199CF8DBCFA}"/>
              </a:ext>
            </a:extLst>
          </p:cNvPr>
          <p:cNvSpPr>
            <a:spLocks noGrp="1"/>
          </p:cNvSpPr>
          <p:nvPr>
            <p:ph idx="1"/>
          </p:nvPr>
        </p:nvSpPr>
        <p:spPr>
          <a:xfrm>
            <a:off x="457200" y="1219200"/>
            <a:ext cx="8229600" cy="4906963"/>
          </a:xfrm>
        </p:spPr>
        <p:txBody>
          <a:bodyPr>
            <a:normAutofit/>
          </a:bodyPr>
          <a:lstStyle/>
          <a:p>
            <a:r>
              <a:rPr lang="en-US" sz="2400" dirty="0">
                <a:latin typeface="+mn-ea"/>
              </a:rPr>
              <a:t>p-</a:t>
            </a:r>
            <a:r>
              <a:rPr lang="zh-TW" altLang="en-US" sz="2400" dirty="0">
                <a:latin typeface="+mn-ea"/>
              </a:rPr>
              <a:t>值爭議即是認為</a:t>
            </a:r>
            <a:r>
              <a:rPr lang="en-US" sz="2400" dirty="0" err="1">
                <a:latin typeface="+mn-ea"/>
              </a:rPr>
              <a:t>Pr</a:t>
            </a:r>
            <a:r>
              <a:rPr lang="en-US" sz="2400" dirty="0">
                <a:latin typeface="+mn-ea"/>
              </a:rPr>
              <a:t>(H</a:t>
            </a:r>
            <a:r>
              <a:rPr lang="en-US" sz="2400" baseline="-25000" dirty="0">
                <a:latin typeface="+mn-ea"/>
              </a:rPr>
              <a:t>0</a:t>
            </a:r>
            <a:r>
              <a:rPr lang="en-US" sz="2400" dirty="0">
                <a:latin typeface="+mn-ea"/>
              </a:rPr>
              <a:t>|Data)</a:t>
            </a:r>
            <a:r>
              <a:rPr lang="zh-TW" altLang="en-US" sz="2400" dirty="0">
                <a:latin typeface="+mn-ea"/>
              </a:rPr>
              <a:t>可能會比</a:t>
            </a:r>
            <a:r>
              <a:rPr lang="en-US" sz="2400" dirty="0" err="1">
                <a:latin typeface="+mn-ea"/>
              </a:rPr>
              <a:t>Pr</a:t>
            </a:r>
            <a:r>
              <a:rPr lang="en-US" sz="2400" dirty="0">
                <a:latin typeface="+mn-ea"/>
              </a:rPr>
              <a:t>(Data</a:t>
            </a:r>
            <a:r>
              <a:rPr lang="en-US" altLang="zh-TW" sz="2400" dirty="0">
                <a:latin typeface="+mn-ea"/>
              </a:rPr>
              <a:t>|</a:t>
            </a:r>
            <a:r>
              <a:rPr lang="en-US" sz="2400" dirty="0">
                <a:latin typeface="+mn-ea"/>
              </a:rPr>
              <a:t>H</a:t>
            </a:r>
            <a:r>
              <a:rPr lang="en-US" sz="2400" baseline="-25000" dirty="0">
                <a:latin typeface="+mn-ea"/>
              </a:rPr>
              <a:t>0</a:t>
            </a:r>
            <a:r>
              <a:rPr lang="en-US" sz="2400" dirty="0">
                <a:latin typeface="+mn-ea"/>
              </a:rPr>
              <a:t>)</a:t>
            </a:r>
            <a:r>
              <a:rPr lang="zh-TW" altLang="en-US" sz="2400" dirty="0">
                <a:latin typeface="+mn-ea"/>
              </a:rPr>
              <a:t>大。因此當傳統檢定結果拒絕</a:t>
            </a:r>
            <a:r>
              <a:rPr lang="en-US" sz="2400" dirty="0">
                <a:latin typeface="+mn-ea"/>
              </a:rPr>
              <a:t>H</a:t>
            </a:r>
            <a:r>
              <a:rPr lang="en-US" sz="2400" baseline="-25000" dirty="0">
                <a:latin typeface="+mn-ea"/>
              </a:rPr>
              <a:t>0 </a:t>
            </a:r>
            <a:r>
              <a:rPr lang="zh-TW" altLang="en-US" sz="2400" dirty="0">
                <a:latin typeface="+mn-ea"/>
              </a:rPr>
              <a:t>（無罪）時，</a:t>
            </a:r>
            <a:r>
              <a:rPr lang="en-US" sz="2400" dirty="0">
                <a:latin typeface="+mn-ea"/>
              </a:rPr>
              <a:t> H</a:t>
            </a:r>
            <a:r>
              <a:rPr lang="en-US" sz="2400" baseline="-25000" dirty="0">
                <a:latin typeface="+mn-ea"/>
              </a:rPr>
              <a:t>0</a:t>
            </a:r>
            <a:r>
              <a:rPr lang="zh-TW" altLang="en-US" sz="2400" dirty="0">
                <a:latin typeface="+mn-ea"/>
              </a:rPr>
              <a:t>仍然可能為真。這正是</a:t>
            </a:r>
            <a:r>
              <a:rPr lang="zh-TW" altLang="en-US" sz="2400" dirty="0"/>
              <a:t>「檢察官的謬誤」 </a:t>
            </a:r>
            <a:r>
              <a:rPr lang="zh-TW" altLang="en-US" sz="2400" dirty="0">
                <a:latin typeface="+mn-ea"/>
              </a:rPr>
              <a:t>。</a:t>
            </a:r>
            <a:endParaRPr lang="en-US" altLang="zh-TW" sz="2400" dirty="0">
              <a:latin typeface="+mn-ea"/>
            </a:endParaRPr>
          </a:p>
          <a:p>
            <a:r>
              <a:rPr lang="en-US" altLang="zh-TW" sz="2400" dirty="0">
                <a:latin typeface="+mn-ea"/>
              </a:rPr>
              <a:t>α=.05</a:t>
            </a:r>
            <a:r>
              <a:rPr lang="zh-TW" altLang="en-US" sz="2400" dirty="0">
                <a:latin typeface="+mn-ea"/>
              </a:rPr>
              <a:t>，</a:t>
            </a:r>
            <a:r>
              <a:rPr lang="en-US" altLang="zh-TW" sz="2400" dirty="0">
                <a:latin typeface="+mn-ea"/>
              </a:rPr>
              <a:t>β=.05</a:t>
            </a:r>
            <a:r>
              <a:rPr lang="zh-TW" altLang="en-US" sz="2400" dirty="0">
                <a:latin typeface="+mn-ea"/>
              </a:rPr>
              <a:t>時，若</a:t>
            </a:r>
            <a:r>
              <a:rPr lang="en-US" altLang="zh-TW" sz="2400" dirty="0" err="1">
                <a:latin typeface="+mn-ea"/>
              </a:rPr>
              <a:t>Pr</a:t>
            </a:r>
            <a:r>
              <a:rPr lang="en-US" altLang="zh-TW" sz="2400" dirty="0">
                <a:latin typeface="+mn-ea"/>
              </a:rPr>
              <a:t>(</a:t>
            </a:r>
            <a:r>
              <a:rPr lang="en-US" sz="2400" dirty="0"/>
              <a:t>H</a:t>
            </a:r>
            <a:r>
              <a:rPr lang="en-US" altLang="zh-TW" sz="2400" baseline="-25000" dirty="0"/>
              <a:t>A</a:t>
            </a:r>
            <a:r>
              <a:rPr lang="en-US" sz="2400" dirty="0">
                <a:latin typeface="+mn-ea"/>
              </a:rPr>
              <a:t>)=0.01</a:t>
            </a:r>
            <a:r>
              <a:rPr lang="zh-TW" altLang="en-US" sz="2400" dirty="0">
                <a:latin typeface="+mn-ea"/>
              </a:rPr>
              <a:t>，</a:t>
            </a:r>
            <a:r>
              <a:rPr lang="en-US" altLang="zh-TW" sz="2400" dirty="0">
                <a:latin typeface="+mn-ea"/>
              </a:rPr>
              <a:t> </a:t>
            </a:r>
            <a:r>
              <a:rPr lang="en-US" altLang="zh-TW" sz="2400" dirty="0" err="1">
                <a:latin typeface="+mn-ea"/>
              </a:rPr>
              <a:t>Pr</a:t>
            </a:r>
            <a:r>
              <a:rPr lang="en-US" altLang="zh-TW" sz="2400" dirty="0">
                <a:latin typeface="+mn-ea"/>
              </a:rPr>
              <a:t>(</a:t>
            </a:r>
            <a:r>
              <a:rPr lang="en-US" sz="2400" dirty="0"/>
              <a:t>H</a:t>
            </a:r>
            <a:r>
              <a:rPr lang="en-US" sz="2400" baseline="-25000" dirty="0"/>
              <a:t>0</a:t>
            </a:r>
            <a:r>
              <a:rPr lang="en-US" sz="2400" dirty="0">
                <a:latin typeface="+mn-ea"/>
              </a:rPr>
              <a:t>|</a:t>
            </a:r>
            <a:r>
              <a:rPr lang="en-US" sz="2400">
                <a:latin typeface="+mn-ea"/>
              </a:rPr>
              <a:t>p&lt;</a:t>
            </a:r>
            <a:r>
              <a:rPr lang="en-US" altLang="zh-TW" sz="2400">
                <a:latin typeface="+mn-ea"/>
              </a:rPr>
              <a:t>α</a:t>
            </a:r>
            <a:r>
              <a:rPr lang="en-US" sz="2400">
                <a:latin typeface="+mn-ea"/>
              </a:rPr>
              <a:t>)=</a:t>
            </a:r>
            <a:r>
              <a:rPr lang="en-US" sz="2400" dirty="0">
                <a:latin typeface="+mn-ea"/>
              </a:rPr>
              <a:t>0.84</a:t>
            </a:r>
            <a:r>
              <a:rPr lang="zh-TW" altLang="en-US" sz="2400" dirty="0">
                <a:latin typeface="+mn-ea"/>
              </a:rPr>
              <a:t>。</a:t>
            </a:r>
            <a:endParaRPr lang="en-US" sz="2400" dirty="0">
              <a:latin typeface="+mn-ea"/>
            </a:endParaRPr>
          </a:p>
          <a:p>
            <a:r>
              <a:rPr lang="en-US" sz="2400" dirty="0">
                <a:latin typeface="+mn-ea"/>
              </a:rPr>
              <a:t>p-</a:t>
            </a:r>
            <a:r>
              <a:rPr lang="zh-TW" altLang="en-US" sz="2400" dirty="0">
                <a:latin typeface="+mn-ea"/>
              </a:rPr>
              <a:t>值檢定常導致超感官知覺（</a:t>
            </a:r>
            <a:r>
              <a:rPr lang="en-US" altLang="zh-TW" sz="2400" dirty="0">
                <a:latin typeface="+mn-ea"/>
              </a:rPr>
              <a:t>ESP</a:t>
            </a:r>
            <a:r>
              <a:rPr lang="zh-TW" altLang="en-US" sz="2400" dirty="0">
                <a:latin typeface="+mn-ea"/>
              </a:rPr>
              <a:t>）、特異功能存在的結論：根據實驗結果，</a:t>
            </a:r>
            <a:r>
              <a:rPr lang="en-US" altLang="zh-TW" sz="2400" dirty="0" err="1">
                <a:latin typeface="+mn-ea"/>
              </a:rPr>
              <a:t>Pr</a:t>
            </a:r>
            <a:r>
              <a:rPr lang="en-US" altLang="zh-TW" sz="2400" dirty="0">
                <a:latin typeface="+mn-ea"/>
              </a:rPr>
              <a:t>(</a:t>
            </a:r>
            <a:r>
              <a:rPr lang="zh-TW" altLang="en-US" sz="2400" dirty="0">
                <a:latin typeface="+mn-ea"/>
              </a:rPr>
              <a:t>實驗結果</a:t>
            </a:r>
            <a:r>
              <a:rPr lang="en-US" altLang="zh-TW" sz="2400" dirty="0">
                <a:latin typeface="+mn-ea"/>
              </a:rPr>
              <a:t>|</a:t>
            </a:r>
            <a:r>
              <a:rPr lang="zh-TW" altLang="en-US" sz="2400" dirty="0">
                <a:latin typeface="+mn-ea"/>
              </a:rPr>
              <a:t>無</a:t>
            </a:r>
            <a:r>
              <a:rPr lang="en-US" altLang="zh-TW" sz="2400" dirty="0">
                <a:latin typeface="+mn-ea"/>
              </a:rPr>
              <a:t>ESP)</a:t>
            </a:r>
            <a:r>
              <a:rPr lang="zh-TW" altLang="en-US" sz="2400" dirty="0">
                <a:latin typeface="+mn-ea"/>
              </a:rPr>
              <a:t>可能很小，但</a:t>
            </a:r>
            <a:r>
              <a:rPr lang="en-US" altLang="zh-TW" sz="2400" dirty="0" err="1">
                <a:latin typeface="+mn-ea"/>
              </a:rPr>
              <a:t>Pr</a:t>
            </a:r>
            <a:r>
              <a:rPr lang="en-US" altLang="zh-TW" sz="2400" dirty="0">
                <a:latin typeface="+mn-ea"/>
              </a:rPr>
              <a:t>(</a:t>
            </a:r>
            <a:r>
              <a:rPr lang="zh-TW" altLang="en-US" sz="2400" dirty="0">
                <a:latin typeface="+mn-ea"/>
              </a:rPr>
              <a:t>無</a:t>
            </a:r>
            <a:r>
              <a:rPr lang="en-US" altLang="zh-TW" sz="2400" dirty="0">
                <a:latin typeface="+mn-ea"/>
              </a:rPr>
              <a:t>ESP|</a:t>
            </a:r>
            <a:r>
              <a:rPr lang="zh-TW" altLang="en-US" sz="2400" dirty="0">
                <a:latin typeface="+mn-ea"/>
              </a:rPr>
              <a:t>實驗結果</a:t>
            </a:r>
            <a:r>
              <a:rPr lang="en-US" altLang="zh-TW" sz="2400" dirty="0">
                <a:latin typeface="+mn-ea"/>
              </a:rPr>
              <a:t>)</a:t>
            </a:r>
            <a:r>
              <a:rPr lang="zh-TW" altLang="en-US" sz="2400" dirty="0">
                <a:latin typeface="+mn-ea"/>
              </a:rPr>
              <a:t>仍然可能很大。</a:t>
            </a:r>
            <a:endParaRPr lang="en-US" altLang="zh-TW" sz="2400" dirty="0">
              <a:latin typeface="+mn-ea"/>
            </a:endParaRPr>
          </a:p>
          <a:p>
            <a:r>
              <a:rPr lang="en-US" altLang="zh-TW" sz="2400" dirty="0">
                <a:latin typeface="+mn-ea"/>
              </a:rPr>
              <a:t>1938</a:t>
            </a:r>
            <a:r>
              <a:rPr lang="zh-TW" altLang="en-US" sz="2400" dirty="0">
                <a:latin typeface="+mn-ea"/>
              </a:rPr>
              <a:t>年，杜克大學兩位進行了一個</a:t>
            </a:r>
            <a:r>
              <a:rPr lang="en-US" altLang="zh-TW" sz="2400" dirty="0">
                <a:latin typeface="+mn-ea"/>
              </a:rPr>
              <a:t>ESP</a:t>
            </a:r>
            <a:r>
              <a:rPr lang="zh-TW" altLang="en-US" sz="2400" dirty="0">
                <a:latin typeface="+mn-ea"/>
              </a:rPr>
              <a:t>實驗。他們洗了一副</a:t>
            </a:r>
            <a:r>
              <a:rPr lang="en-US" altLang="zh-TW" sz="2400" dirty="0">
                <a:latin typeface="+mn-ea"/>
              </a:rPr>
              <a:t>Zenner</a:t>
            </a:r>
            <a:r>
              <a:rPr lang="zh-TW" altLang="en-US" sz="2400" dirty="0">
                <a:latin typeface="+mn-ea"/>
              </a:rPr>
              <a:t>卡片，每張卡片下面都有五個不同的符號（大約是□、○、≈、☆、</a:t>
            </a:r>
            <a:r>
              <a:rPr lang="en-US" altLang="zh-TW" sz="2400" dirty="0">
                <a:latin typeface="+mn-ea"/>
              </a:rPr>
              <a:t>+</a:t>
            </a:r>
            <a:r>
              <a:rPr lang="zh-TW" altLang="en-US" sz="2400" dirty="0">
                <a:latin typeface="+mn-ea"/>
              </a:rPr>
              <a:t>）。實驗參與者專注於頂部的卡片並猜測其符號。</a:t>
            </a:r>
            <a:r>
              <a:rPr lang="en-US" altLang="zh-TW" sz="2400" dirty="0">
                <a:latin typeface="+mn-ea"/>
              </a:rPr>
              <a:t>32</a:t>
            </a:r>
            <a:r>
              <a:rPr lang="zh-TW" altLang="en-US" sz="2400" dirty="0">
                <a:latin typeface="+mn-ea"/>
              </a:rPr>
              <a:t>名參與者進行了總計</a:t>
            </a:r>
            <a:r>
              <a:rPr lang="en-US" altLang="zh-TW" sz="2400" dirty="0">
                <a:latin typeface="+mn-ea"/>
              </a:rPr>
              <a:t>60,000</a:t>
            </a:r>
            <a:r>
              <a:rPr lang="zh-TW" altLang="en-US" sz="2400" dirty="0">
                <a:latin typeface="+mn-ea"/>
              </a:rPr>
              <a:t>次猜測後，宜共猜對了</a:t>
            </a:r>
            <a:r>
              <a:rPr lang="en-US" altLang="zh-TW" sz="2400" dirty="0">
                <a:latin typeface="+mn-ea"/>
              </a:rPr>
              <a:t>12,489</a:t>
            </a:r>
            <a:r>
              <a:rPr lang="zh-TW" altLang="en-US" sz="2400" dirty="0">
                <a:latin typeface="+mn-ea"/>
              </a:rPr>
              <a:t>次。</a:t>
            </a:r>
            <a:r>
              <a:rPr lang="en-US" altLang="zh-TW" sz="2400" dirty="0" err="1">
                <a:latin typeface="+mn-ea"/>
              </a:rPr>
              <a:t>Pr</a:t>
            </a:r>
            <a:r>
              <a:rPr lang="en-US" altLang="zh-TW" sz="2400" dirty="0">
                <a:latin typeface="+mn-ea"/>
              </a:rPr>
              <a:t>(</a:t>
            </a:r>
            <a:r>
              <a:rPr lang="zh-TW" altLang="en-US" sz="2400" dirty="0">
                <a:latin typeface="+mn-ea"/>
              </a:rPr>
              <a:t>實驗證據</a:t>
            </a:r>
            <a:r>
              <a:rPr lang="en-US" altLang="zh-TW" sz="2400" dirty="0">
                <a:latin typeface="+mn-ea"/>
              </a:rPr>
              <a:t>|</a:t>
            </a:r>
            <a:r>
              <a:rPr lang="zh-TW" altLang="en-US" sz="2400" dirty="0">
                <a:latin typeface="+mn-ea"/>
              </a:rPr>
              <a:t>無</a:t>
            </a:r>
            <a:r>
              <a:rPr lang="en-US" altLang="zh-TW" sz="2400" dirty="0">
                <a:latin typeface="+mn-ea"/>
              </a:rPr>
              <a:t>ESP)</a:t>
            </a:r>
            <a:r>
              <a:rPr lang="zh-TW" altLang="en-US" sz="2400" dirty="0">
                <a:latin typeface="+mn-ea"/>
              </a:rPr>
              <a:t>＝</a:t>
            </a:r>
            <a:r>
              <a:rPr lang="en-US" altLang="zh-TW" sz="2400" dirty="0">
                <a:solidFill>
                  <a:prstClr val="black"/>
                </a:solidFill>
              </a:rPr>
              <a:t>0.000000286</a:t>
            </a:r>
            <a:r>
              <a:rPr lang="zh-TW" altLang="en-US" sz="2400" dirty="0">
                <a:solidFill>
                  <a:prstClr val="black"/>
                </a:solidFill>
              </a:rPr>
              <a:t>。</a:t>
            </a:r>
            <a:endParaRPr lang="en-US" altLang="zh-TW" sz="2400" dirty="0">
              <a:latin typeface="+mn-ea"/>
            </a:endParaRPr>
          </a:p>
          <a:p>
            <a:endParaRPr lang="en-US" altLang="zh-TW" sz="2400" dirty="0">
              <a:latin typeface="+mn-ea"/>
            </a:endParaRPr>
          </a:p>
          <a:p>
            <a:endParaRPr lang="en-US" altLang="zh-TW" sz="2400" b="1" dirty="0">
              <a:solidFill>
                <a:srgbClr val="C00000"/>
              </a:solidFill>
            </a:endParaRPr>
          </a:p>
          <a:p>
            <a:endParaRPr lang="en-US" altLang="zh-TW" sz="2400" dirty="0"/>
          </a:p>
          <a:p>
            <a:endParaRPr lang="en-US" altLang="zh-TW" sz="2400" dirty="0"/>
          </a:p>
        </p:txBody>
      </p:sp>
    </p:spTree>
    <p:extLst>
      <p:ext uri="{BB962C8B-B14F-4D97-AF65-F5344CB8AC3E}">
        <p14:creationId xmlns:p14="http://schemas.microsoft.com/office/powerpoint/2010/main" val="4097684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100D8-7E60-932B-BCC4-B1616215F106}"/>
              </a:ext>
            </a:extLst>
          </p:cNvPr>
          <p:cNvSpPr>
            <a:spLocks noGrp="1"/>
          </p:cNvSpPr>
          <p:nvPr>
            <p:ph type="title"/>
          </p:nvPr>
        </p:nvSpPr>
        <p:spPr/>
        <p:txBody>
          <a:bodyPr>
            <a:normAutofit/>
          </a:bodyPr>
          <a:lstStyle/>
          <a:p>
            <a:r>
              <a:rPr lang="zh-TW" altLang="en-US" b="1" dirty="0">
                <a:solidFill>
                  <a:srgbClr val="002060"/>
                </a:solidFill>
              </a:rPr>
              <a:t>貝式推理與質化研究</a:t>
            </a:r>
            <a:endParaRPr lang="en-US" b="1" dirty="0">
              <a:solidFill>
                <a:srgbClr val="002060"/>
              </a:solidFill>
            </a:endParaRPr>
          </a:p>
        </p:txBody>
      </p:sp>
      <p:pic>
        <p:nvPicPr>
          <p:cNvPr id="13" name="Content Placeholder 12" descr="Graphical user interface, website&#10;&#10;Description automatically generated">
            <a:extLst>
              <a:ext uri="{FF2B5EF4-FFF2-40B4-BE49-F238E27FC236}">
                <a16:creationId xmlns:a16="http://schemas.microsoft.com/office/drawing/2014/main" id="{3B776C41-40B5-2EDD-EBD4-2EDA8F92AD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96965" y="1600200"/>
            <a:ext cx="3150070" cy="4525963"/>
          </a:xfrm>
        </p:spPr>
      </p:pic>
    </p:spTree>
    <p:extLst>
      <p:ext uri="{BB962C8B-B14F-4D97-AF65-F5344CB8AC3E}">
        <p14:creationId xmlns:p14="http://schemas.microsoft.com/office/powerpoint/2010/main" val="3977420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F91F2-B0D4-7EE5-E805-11DC3B9B5609}"/>
              </a:ext>
            </a:extLst>
          </p:cNvPr>
          <p:cNvSpPr>
            <a:spLocks noGrp="1"/>
          </p:cNvSpPr>
          <p:nvPr>
            <p:ph type="title"/>
          </p:nvPr>
        </p:nvSpPr>
        <p:spPr>
          <a:xfrm>
            <a:off x="457200" y="274638"/>
            <a:ext cx="8229600" cy="1020762"/>
          </a:xfrm>
        </p:spPr>
        <p:txBody>
          <a:bodyPr/>
          <a:lstStyle/>
          <a:p>
            <a:r>
              <a:rPr lang="zh-TW" altLang="en-US" b="1" dirty="0">
                <a:solidFill>
                  <a:srgbClr val="002060"/>
                </a:solidFill>
              </a:rPr>
              <a:t>證據權重的計算：「貝氏因素」</a:t>
            </a:r>
            <a:endParaRPr lang="en-US" b="1" dirty="0">
              <a:solidFill>
                <a:srgbClr val="002060"/>
              </a:solidFill>
            </a:endParaRPr>
          </a:p>
        </p:txBody>
      </p:sp>
      <p:pic>
        <p:nvPicPr>
          <p:cNvPr id="13" name="Content Placeholder 12">
            <a:extLst>
              <a:ext uri="{FF2B5EF4-FFF2-40B4-BE49-F238E27FC236}">
                <a16:creationId xmlns:a16="http://schemas.microsoft.com/office/drawing/2014/main" id="{75A2EA51-5F48-DE88-04B2-E8ED39209EB8}"/>
              </a:ext>
            </a:extLst>
          </p:cNvPr>
          <p:cNvPicPr>
            <a:picLocks noGrp="1" noChangeAspect="1"/>
          </p:cNvPicPr>
          <p:nvPr>
            <p:ph idx="1"/>
          </p:nvPr>
        </p:nvPicPr>
        <p:blipFill>
          <a:blip r:embed="rId2"/>
          <a:stretch>
            <a:fillRect/>
          </a:stretch>
        </p:blipFill>
        <p:spPr>
          <a:xfrm>
            <a:off x="458096" y="1524001"/>
            <a:ext cx="9295504" cy="4824912"/>
          </a:xfrm>
        </p:spPr>
      </p:pic>
    </p:spTree>
    <p:extLst>
      <p:ext uri="{BB962C8B-B14F-4D97-AF65-F5344CB8AC3E}">
        <p14:creationId xmlns:p14="http://schemas.microsoft.com/office/powerpoint/2010/main" val="125056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B9F72-22CF-7037-14C1-40998526A07E}"/>
              </a:ext>
            </a:extLst>
          </p:cNvPr>
          <p:cNvSpPr>
            <a:spLocks noGrp="1"/>
          </p:cNvSpPr>
          <p:nvPr>
            <p:ph type="title"/>
          </p:nvPr>
        </p:nvSpPr>
        <p:spPr>
          <a:xfrm>
            <a:off x="457200" y="274638"/>
            <a:ext cx="8229600" cy="715962"/>
          </a:xfrm>
        </p:spPr>
        <p:txBody>
          <a:bodyPr>
            <a:noAutofit/>
          </a:bodyPr>
          <a:lstStyle/>
          <a:p>
            <a:r>
              <a:rPr lang="zh-TW" altLang="en-US" b="1" dirty="0">
                <a:solidFill>
                  <a:srgbClr val="002060"/>
                </a:solidFill>
              </a:rPr>
              <a:t>摘要</a:t>
            </a:r>
            <a:endParaRPr lang="en-US" b="1" dirty="0">
              <a:solidFill>
                <a:srgbClr val="002060"/>
              </a:solidFill>
            </a:endParaRPr>
          </a:p>
        </p:txBody>
      </p:sp>
      <p:sp>
        <p:nvSpPr>
          <p:cNvPr id="3" name="Content Placeholder 2">
            <a:extLst>
              <a:ext uri="{FF2B5EF4-FFF2-40B4-BE49-F238E27FC236}">
                <a16:creationId xmlns:a16="http://schemas.microsoft.com/office/drawing/2014/main" id="{E56F4E60-F082-3F7C-5FDE-62C2739FE2E8}"/>
              </a:ext>
            </a:extLst>
          </p:cNvPr>
          <p:cNvSpPr>
            <a:spLocks noGrp="1"/>
          </p:cNvSpPr>
          <p:nvPr>
            <p:ph idx="1"/>
          </p:nvPr>
        </p:nvSpPr>
        <p:spPr>
          <a:xfrm>
            <a:off x="457200" y="1219200"/>
            <a:ext cx="8229600" cy="4906963"/>
          </a:xfrm>
        </p:spPr>
        <p:txBody>
          <a:bodyPr>
            <a:normAutofit lnSpcReduction="10000"/>
          </a:bodyPr>
          <a:lstStyle/>
          <a:p>
            <a:r>
              <a:rPr lang="zh-TW" sz="2800" dirty="0">
                <a:effectLst/>
                <a:latin typeface="+mn-ea"/>
                <a:cs typeface="Times New Roman" panose="02020603050405020304" pitchFamily="18" charset="0"/>
              </a:rPr>
              <a:t>推理小說中的名偵探，例如柯南道爾的福爾摩斯，探案時通常使用所謂「回溯推論法」產生不只一個「誰是罪犯」的假說。探案之前偵探先依案情估計各種假說的可能性，蒐證之後再依證據對這些可能性加以重新評估，並以之推論誰的罪嫌最為重大。這種推理方式，類似於貝氏推論方法先估計各種可能理論的先驗機率，然後再納入經驗資料，用貝氏定理計算後驗機率。如果資料蘊藏充分訊息，後驗機率分布會有助於研究者判定何種理論為真。本演講將闡述貝氏推論法如何幫助社會科學量化研究避免所謂「檢察官的謬誤」，並輔之以嚴格透明的質化研究。</a:t>
            </a:r>
            <a:endParaRPr lang="en-US" sz="2800" dirty="0">
              <a:effectLst/>
              <a:latin typeface="+mn-ea"/>
              <a:cs typeface="Times New Roman" panose="02020603050405020304" pitchFamily="18" charset="0"/>
            </a:endParaRPr>
          </a:p>
          <a:p>
            <a:endParaRPr lang="en-US" dirty="0"/>
          </a:p>
        </p:txBody>
      </p:sp>
    </p:spTree>
    <p:extLst>
      <p:ext uri="{BB962C8B-B14F-4D97-AF65-F5344CB8AC3E}">
        <p14:creationId xmlns:p14="http://schemas.microsoft.com/office/powerpoint/2010/main" val="2123771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DE838-D5C4-507A-57E2-FD7699F629CF}"/>
              </a:ext>
            </a:extLst>
          </p:cNvPr>
          <p:cNvSpPr>
            <a:spLocks noGrp="1"/>
          </p:cNvSpPr>
          <p:nvPr>
            <p:ph type="title"/>
          </p:nvPr>
        </p:nvSpPr>
        <p:spPr>
          <a:xfrm>
            <a:off x="457200" y="274638"/>
            <a:ext cx="8229600" cy="792162"/>
          </a:xfrm>
        </p:spPr>
        <p:txBody>
          <a:bodyPr/>
          <a:lstStyle/>
          <a:p>
            <a:r>
              <a:rPr lang="zh-TW" altLang="en-US" b="1" dirty="0">
                <a:solidFill>
                  <a:srgbClr val="002060"/>
                </a:solidFill>
              </a:rPr>
              <a:t>總統</a:t>
            </a:r>
            <a:r>
              <a:rPr lang="en-US" altLang="zh-TW" b="1" dirty="0">
                <a:solidFill>
                  <a:srgbClr val="002060"/>
                </a:solidFill>
              </a:rPr>
              <a:t>P.Q.</a:t>
            </a:r>
            <a:r>
              <a:rPr lang="zh-TW" altLang="en-US" b="1" dirty="0">
                <a:solidFill>
                  <a:srgbClr val="002060"/>
                </a:solidFill>
              </a:rPr>
              <a:t>為何違背競選政策承諾？</a:t>
            </a:r>
            <a:endParaRPr lang="en-US" b="1" dirty="0">
              <a:solidFill>
                <a:srgbClr val="002060"/>
              </a:solidFill>
            </a:endParaRPr>
          </a:p>
        </p:txBody>
      </p:sp>
      <p:sp>
        <p:nvSpPr>
          <p:cNvPr id="3" name="Content Placeholder 2">
            <a:extLst>
              <a:ext uri="{FF2B5EF4-FFF2-40B4-BE49-F238E27FC236}">
                <a16:creationId xmlns:a16="http://schemas.microsoft.com/office/drawing/2014/main" id="{940B86A4-A404-7F0A-1673-58534047F6A6}"/>
              </a:ext>
            </a:extLst>
          </p:cNvPr>
          <p:cNvSpPr>
            <a:spLocks noGrp="1"/>
          </p:cNvSpPr>
          <p:nvPr>
            <p:ph idx="1"/>
          </p:nvPr>
        </p:nvSpPr>
        <p:spPr>
          <a:xfrm>
            <a:off x="457200" y="1143000"/>
            <a:ext cx="8229600" cy="4983163"/>
          </a:xfrm>
        </p:spPr>
        <p:txBody>
          <a:bodyPr>
            <a:normAutofit/>
          </a:bodyPr>
          <a:lstStyle/>
          <a:p>
            <a:r>
              <a:rPr lang="zh-TW" altLang="en-US" b="0" i="0" dirty="0">
                <a:solidFill>
                  <a:srgbClr val="374151"/>
                </a:solidFill>
                <a:effectLst/>
                <a:latin typeface="Söhne"/>
              </a:rPr>
              <a:t>兩個</a:t>
            </a:r>
            <a:r>
              <a:rPr lang="zh-TW" altLang="en-US" dirty="0">
                <a:solidFill>
                  <a:srgbClr val="374151"/>
                </a:solidFill>
                <a:latin typeface="Söhne"/>
              </a:rPr>
              <a:t>對立</a:t>
            </a:r>
            <a:r>
              <a:rPr lang="zh-TW" altLang="en-US" b="0" i="0" dirty="0">
                <a:solidFill>
                  <a:srgbClr val="374151"/>
                </a:solidFill>
                <a:effectLst/>
                <a:latin typeface="Söhne"/>
              </a:rPr>
              <a:t>假說：</a:t>
            </a:r>
            <a:endParaRPr lang="en-US" altLang="zh-TW" b="0" i="0" dirty="0">
              <a:solidFill>
                <a:srgbClr val="374151"/>
              </a:solidFill>
              <a:effectLst/>
              <a:latin typeface="Söhne"/>
            </a:endParaRPr>
          </a:p>
          <a:p>
            <a:r>
              <a:rPr lang="en-US" altLang="zh-TW" b="0" i="0" dirty="0" err="1">
                <a:solidFill>
                  <a:srgbClr val="374151"/>
                </a:solidFill>
                <a:effectLst/>
                <a:latin typeface="Söhne"/>
              </a:rPr>
              <a:t>H</a:t>
            </a:r>
            <a:r>
              <a:rPr lang="en-US" altLang="zh-TW" b="0" i="0" baseline="-25000" dirty="0" err="1">
                <a:solidFill>
                  <a:srgbClr val="374151"/>
                </a:solidFill>
                <a:effectLst/>
                <a:latin typeface="Söhne"/>
              </a:rPr>
              <a:t>Rep</a:t>
            </a:r>
            <a:r>
              <a:rPr lang="zh-TW" altLang="en-US" b="0" i="0" dirty="0">
                <a:solidFill>
                  <a:srgbClr val="374151"/>
                </a:solidFill>
                <a:effectLst/>
                <a:latin typeface="Söhne"/>
              </a:rPr>
              <a:t>：追求代表選民最大利益，認為實行緊縮和市場改革是修復經濟的唯一方法。</a:t>
            </a:r>
            <a:endParaRPr lang="en-US" altLang="zh-TW" b="0" i="0" dirty="0">
              <a:solidFill>
                <a:srgbClr val="374151"/>
              </a:solidFill>
              <a:effectLst/>
              <a:latin typeface="Söhne"/>
            </a:endParaRPr>
          </a:p>
          <a:p>
            <a:r>
              <a:rPr lang="en-US" altLang="zh-TW" b="0" i="0" dirty="0">
                <a:solidFill>
                  <a:srgbClr val="374151"/>
                </a:solidFill>
                <a:effectLst/>
                <a:latin typeface="Söhne"/>
              </a:rPr>
              <a:t>H</a:t>
            </a:r>
            <a:r>
              <a:rPr lang="en-US" altLang="zh-TW" b="0" i="0" baseline="-25000" dirty="0">
                <a:solidFill>
                  <a:srgbClr val="374151"/>
                </a:solidFill>
                <a:effectLst/>
                <a:latin typeface="Söhne"/>
              </a:rPr>
              <a:t>CC</a:t>
            </a:r>
            <a:r>
              <a:rPr lang="zh-TW" altLang="en-US" b="0" i="0" dirty="0">
                <a:solidFill>
                  <a:srgbClr val="374151"/>
                </a:solidFill>
                <a:effectLst/>
                <a:latin typeface="Söhne"/>
              </a:rPr>
              <a:t>：</a:t>
            </a:r>
            <a:r>
              <a:rPr lang="en-US" altLang="zh-TW" b="0" i="0" dirty="0">
                <a:solidFill>
                  <a:srgbClr val="374151"/>
                </a:solidFill>
                <a:effectLst/>
                <a:latin typeface="Söhne"/>
              </a:rPr>
              <a:t> </a:t>
            </a:r>
            <a:r>
              <a:rPr lang="zh-TW" altLang="en-US" b="0" i="0" dirty="0">
                <a:solidFill>
                  <a:srgbClr val="374151"/>
                </a:solidFill>
                <a:effectLst/>
                <a:latin typeface="Söhne"/>
              </a:rPr>
              <a:t>追求從主張緊縮和市場改革的企業那裡募集競選捐款。</a:t>
            </a:r>
            <a:endParaRPr lang="en-US" altLang="zh-TW" b="0" i="0" dirty="0">
              <a:solidFill>
                <a:srgbClr val="374151"/>
              </a:solidFill>
              <a:effectLst/>
              <a:latin typeface="Söhne"/>
            </a:endParaRPr>
          </a:p>
        </p:txBody>
      </p:sp>
    </p:spTree>
    <p:extLst>
      <p:ext uri="{BB962C8B-B14F-4D97-AF65-F5344CB8AC3E}">
        <p14:creationId xmlns:p14="http://schemas.microsoft.com/office/powerpoint/2010/main" val="1070805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EA16-D842-3EEB-D869-D98C51FD0CF0}"/>
              </a:ext>
            </a:extLst>
          </p:cNvPr>
          <p:cNvSpPr>
            <a:spLocks noGrp="1"/>
          </p:cNvSpPr>
          <p:nvPr>
            <p:ph type="title"/>
          </p:nvPr>
        </p:nvSpPr>
        <p:spPr>
          <a:xfrm>
            <a:off x="457200" y="274638"/>
            <a:ext cx="8229600" cy="639762"/>
          </a:xfrm>
        </p:spPr>
        <p:txBody>
          <a:bodyPr>
            <a:noAutofit/>
          </a:bodyPr>
          <a:lstStyle/>
          <a:p>
            <a:r>
              <a:rPr lang="zh-TW" altLang="en-US" b="1" dirty="0">
                <a:solidFill>
                  <a:srgbClr val="002060"/>
                </a:solidFill>
              </a:rPr>
              <a:t>事實陳述及證據摘要</a:t>
            </a:r>
            <a:endParaRPr lang="en-US" b="1" dirty="0">
              <a:solidFill>
                <a:srgbClr val="002060"/>
              </a:solidFill>
            </a:endParaRPr>
          </a:p>
        </p:txBody>
      </p:sp>
      <p:sp>
        <p:nvSpPr>
          <p:cNvPr id="3" name="Content Placeholder 2">
            <a:extLst>
              <a:ext uri="{FF2B5EF4-FFF2-40B4-BE49-F238E27FC236}">
                <a16:creationId xmlns:a16="http://schemas.microsoft.com/office/drawing/2014/main" id="{F5D6A30D-9526-5292-F432-F461A7718420}"/>
              </a:ext>
            </a:extLst>
          </p:cNvPr>
          <p:cNvSpPr>
            <a:spLocks noGrp="1"/>
          </p:cNvSpPr>
          <p:nvPr>
            <p:ph idx="1"/>
          </p:nvPr>
        </p:nvSpPr>
        <p:spPr>
          <a:xfrm>
            <a:off x="457200" y="1066800"/>
            <a:ext cx="8229600" cy="5059363"/>
          </a:xfrm>
        </p:spPr>
        <p:txBody>
          <a:bodyPr>
            <a:normAutofit fontScale="77500" lnSpcReduction="20000"/>
          </a:bodyPr>
          <a:lstStyle/>
          <a:p>
            <a:r>
              <a:rPr lang="zh-TW" altLang="en-US" dirty="0">
                <a:solidFill>
                  <a:srgbClr val="374151"/>
                </a:solidFill>
                <a:latin typeface="Söhne"/>
              </a:rPr>
              <a:t>事實：</a:t>
            </a:r>
            <a:r>
              <a:rPr lang="zh-TW" altLang="en-US" b="0" i="0" dirty="0">
                <a:solidFill>
                  <a:srgbClr val="374151"/>
                </a:solidFill>
                <a:effectLst/>
                <a:latin typeface="Söhne"/>
              </a:rPr>
              <a:t> 「工業對於「幻想黨」候選人 </a:t>
            </a:r>
            <a:r>
              <a:rPr lang="en-US" altLang="zh-TW" b="0" i="0" dirty="0">
                <a:solidFill>
                  <a:srgbClr val="374151"/>
                </a:solidFill>
                <a:effectLst/>
                <a:latin typeface="Söhne"/>
              </a:rPr>
              <a:t>P.Q. </a:t>
            </a:r>
            <a:r>
              <a:rPr lang="zh-TW" altLang="en-US" b="0" i="0" dirty="0">
                <a:solidFill>
                  <a:srgbClr val="374151"/>
                </a:solidFill>
                <a:effectLst/>
                <a:latin typeface="Söhne"/>
              </a:rPr>
              <a:t>的競選活動作出了大量的貢獻。其中一家貢獻者是被視為邪惡的國際化資本象徵的「</a:t>
            </a:r>
            <a:r>
              <a:rPr lang="en-US" altLang="zh-TW" b="0" i="0" dirty="0">
                <a:solidFill>
                  <a:srgbClr val="374151"/>
                </a:solidFill>
                <a:effectLst/>
                <a:latin typeface="Söhne"/>
              </a:rPr>
              <a:t>Buy Big</a:t>
            </a:r>
            <a:r>
              <a:rPr lang="zh-TW" altLang="en-US" b="0" i="0" dirty="0">
                <a:solidFill>
                  <a:srgbClr val="374151"/>
                </a:solidFill>
                <a:effectLst/>
                <a:latin typeface="Söhne"/>
              </a:rPr>
              <a:t>（</a:t>
            </a:r>
            <a:r>
              <a:rPr lang="en-US" altLang="zh-TW" b="0" i="0" dirty="0">
                <a:solidFill>
                  <a:srgbClr val="374151"/>
                </a:solidFill>
                <a:effectLst/>
                <a:latin typeface="Söhne"/>
              </a:rPr>
              <a:t>BB</a:t>
            </a:r>
            <a:r>
              <a:rPr lang="zh-TW" altLang="en-US" b="0" i="0" dirty="0">
                <a:solidFill>
                  <a:srgbClr val="374151"/>
                </a:solidFill>
                <a:effectLst/>
                <a:latin typeface="Söhne"/>
              </a:rPr>
              <a:t>）」企業，該企業隨後為 </a:t>
            </a:r>
            <a:r>
              <a:rPr lang="en-US" altLang="zh-TW" b="0" i="0" dirty="0">
                <a:solidFill>
                  <a:srgbClr val="374151"/>
                </a:solidFill>
                <a:effectLst/>
                <a:latin typeface="Söhne"/>
              </a:rPr>
              <a:t>P.Q. </a:t>
            </a:r>
            <a:r>
              <a:rPr lang="zh-TW" altLang="en-US" b="0" i="0" dirty="0">
                <a:solidFill>
                  <a:srgbClr val="374151"/>
                </a:solidFill>
                <a:effectLst/>
                <a:latin typeface="Söhne"/>
              </a:rPr>
              <a:t>提供了他的前兩任財政部長。然而，</a:t>
            </a:r>
            <a:r>
              <a:rPr lang="en-US" altLang="zh-TW" b="0" i="0" dirty="0">
                <a:solidFill>
                  <a:srgbClr val="374151"/>
                </a:solidFill>
                <a:effectLst/>
                <a:latin typeface="Söhne"/>
              </a:rPr>
              <a:t>P.Q. </a:t>
            </a:r>
            <a:r>
              <a:rPr lang="zh-TW" altLang="en-US" b="0" i="0" dirty="0">
                <a:solidFill>
                  <a:srgbClr val="374151"/>
                </a:solidFill>
                <a:effectLst/>
                <a:latin typeface="Söhne"/>
              </a:rPr>
              <a:t>的內部人員報告稱，在一般選舉競選活動初期，他們就已轉向計劃實行緊縮措施和市場改革，而在向該企業募集資金之前。總的來說，我在政治人物為了競選捐款而轉換政策，或者預期未來會有這樣的捐款而轉換政策的證據甚少。」（</a:t>
            </a:r>
            <a:r>
              <a:rPr lang="en-US" altLang="zh-TW" b="0" i="0" dirty="0">
                <a:solidFill>
                  <a:srgbClr val="374151"/>
                </a:solidFill>
                <a:effectLst/>
                <a:latin typeface="Söhne"/>
              </a:rPr>
              <a:t>Stokes 2001:81–82</a:t>
            </a:r>
            <a:r>
              <a:rPr lang="zh-TW" altLang="en-US" b="0" i="0" dirty="0">
                <a:solidFill>
                  <a:srgbClr val="374151"/>
                </a:solidFill>
                <a:effectLst/>
                <a:latin typeface="Söhne"/>
              </a:rPr>
              <a:t>）</a:t>
            </a:r>
            <a:endParaRPr lang="en-US" altLang="zh-TW" b="0" i="0" dirty="0">
              <a:solidFill>
                <a:srgbClr val="374151"/>
              </a:solidFill>
              <a:effectLst/>
              <a:latin typeface="Söhne"/>
            </a:endParaRPr>
          </a:p>
          <a:p>
            <a:r>
              <a:rPr lang="en-US" altLang="zh-TW" b="0" i="0" dirty="0">
                <a:solidFill>
                  <a:srgbClr val="374151"/>
                </a:solidFill>
                <a:effectLst/>
                <a:latin typeface="Söhne"/>
              </a:rPr>
              <a:t>E</a:t>
            </a:r>
            <a:r>
              <a:rPr lang="en-US" altLang="zh-TW" b="0" i="0" baseline="-25000" dirty="0">
                <a:solidFill>
                  <a:srgbClr val="374151"/>
                </a:solidFill>
                <a:effectLst/>
                <a:latin typeface="Söhne"/>
              </a:rPr>
              <a:t>1</a:t>
            </a:r>
            <a:r>
              <a:rPr lang="en-US" altLang="zh-TW" b="0" i="0" dirty="0">
                <a:solidFill>
                  <a:srgbClr val="374151"/>
                </a:solidFill>
                <a:effectLst/>
                <a:latin typeface="Söhne"/>
              </a:rPr>
              <a:t> =P.Q. </a:t>
            </a:r>
            <a:r>
              <a:rPr lang="zh-TW" altLang="en-US" b="0" i="0" dirty="0">
                <a:solidFill>
                  <a:srgbClr val="374151"/>
                </a:solidFill>
                <a:effectLst/>
                <a:latin typeface="Söhne"/>
              </a:rPr>
              <a:t>內部人員報告稱，在競選活動早期就已經制定了政策轉換的計劃，並且在向 </a:t>
            </a:r>
            <a:r>
              <a:rPr lang="en-US" altLang="zh-TW" b="0" i="0" dirty="0">
                <a:solidFill>
                  <a:srgbClr val="374151"/>
                </a:solidFill>
                <a:effectLst/>
                <a:latin typeface="Söhne"/>
              </a:rPr>
              <a:t>BB </a:t>
            </a:r>
            <a:r>
              <a:rPr lang="zh-TW" altLang="en-US" b="0" i="0" dirty="0">
                <a:solidFill>
                  <a:srgbClr val="374151"/>
                </a:solidFill>
                <a:effectLst/>
                <a:latin typeface="Söhne"/>
              </a:rPr>
              <a:t>募集資金之前。 </a:t>
            </a:r>
            <a:endParaRPr lang="en-US" altLang="zh-TW" b="0" i="0" dirty="0">
              <a:solidFill>
                <a:srgbClr val="374151"/>
              </a:solidFill>
              <a:effectLst/>
              <a:latin typeface="Söhne"/>
            </a:endParaRPr>
          </a:p>
          <a:p>
            <a:r>
              <a:rPr lang="en-US" altLang="zh-TW" b="0" i="0" dirty="0">
                <a:solidFill>
                  <a:srgbClr val="374151"/>
                </a:solidFill>
                <a:effectLst/>
                <a:latin typeface="Söhne"/>
              </a:rPr>
              <a:t>E</a:t>
            </a:r>
            <a:r>
              <a:rPr lang="en-US" altLang="zh-TW" b="0" i="0" baseline="-25000" dirty="0">
                <a:solidFill>
                  <a:srgbClr val="374151"/>
                </a:solidFill>
                <a:effectLst/>
                <a:latin typeface="Söhne"/>
              </a:rPr>
              <a:t>2</a:t>
            </a:r>
            <a:r>
              <a:rPr lang="en-US" altLang="zh-TW" b="0" i="0" dirty="0">
                <a:solidFill>
                  <a:srgbClr val="374151"/>
                </a:solidFill>
                <a:effectLst/>
                <a:latin typeface="Söhne"/>
              </a:rPr>
              <a:t> =</a:t>
            </a:r>
            <a:r>
              <a:rPr lang="zh-TW" altLang="en-US" b="0" i="0" dirty="0">
                <a:solidFill>
                  <a:srgbClr val="374151"/>
                </a:solidFill>
                <a:effectLst/>
                <a:latin typeface="Söhne"/>
              </a:rPr>
              <a:t>包括 </a:t>
            </a:r>
            <a:r>
              <a:rPr lang="en-US" altLang="zh-TW" b="0" i="0" dirty="0">
                <a:solidFill>
                  <a:srgbClr val="374151"/>
                </a:solidFill>
                <a:effectLst/>
                <a:latin typeface="Söhne"/>
              </a:rPr>
              <a:t>BB </a:t>
            </a:r>
            <a:r>
              <a:rPr lang="zh-TW" altLang="en-US" b="0" i="0" dirty="0">
                <a:solidFill>
                  <a:srgbClr val="374151"/>
                </a:solidFill>
                <a:effectLst/>
                <a:latin typeface="Söhne"/>
              </a:rPr>
              <a:t>在內的企業對 </a:t>
            </a:r>
            <a:r>
              <a:rPr lang="en-US" altLang="zh-TW" b="0" i="0" dirty="0">
                <a:solidFill>
                  <a:srgbClr val="374151"/>
                </a:solidFill>
                <a:effectLst/>
                <a:latin typeface="Söhne"/>
              </a:rPr>
              <a:t>P.Q. </a:t>
            </a:r>
            <a:r>
              <a:rPr lang="zh-TW" altLang="en-US" b="0" i="0" dirty="0">
                <a:solidFill>
                  <a:srgbClr val="374151"/>
                </a:solidFill>
                <a:effectLst/>
                <a:latin typeface="Söhne"/>
              </a:rPr>
              <a:t>的競選活動做出了大量的貢獻。 </a:t>
            </a:r>
            <a:endParaRPr lang="en-US" altLang="zh-TW" b="0" i="0" dirty="0">
              <a:solidFill>
                <a:srgbClr val="374151"/>
              </a:solidFill>
              <a:effectLst/>
              <a:latin typeface="Söhne"/>
            </a:endParaRPr>
          </a:p>
          <a:p>
            <a:r>
              <a:rPr lang="en-US" altLang="zh-TW" b="0" i="0" dirty="0">
                <a:solidFill>
                  <a:srgbClr val="374151"/>
                </a:solidFill>
                <a:effectLst/>
                <a:latin typeface="Söhne"/>
              </a:rPr>
              <a:t>E</a:t>
            </a:r>
            <a:r>
              <a:rPr lang="en-US" altLang="zh-TW" b="0" i="0" baseline="-25000" dirty="0">
                <a:solidFill>
                  <a:srgbClr val="374151"/>
                </a:solidFill>
                <a:effectLst/>
                <a:latin typeface="Söhne"/>
              </a:rPr>
              <a:t>3</a:t>
            </a:r>
            <a:r>
              <a:rPr lang="en-US" altLang="zh-TW" b="0" i="0" dirty="0">
                <a:solidFill>
                  <a:srgbClr val="374151"/>
                </a:solidFill>
                <a:effectLst/>
                <a:latin typeface="Söhne"/>
              </a:rPr>
              <a:t> =P.Q. </a:t>
            </a:r>
            <a:r>
              <a:rPr lang="zh-TW" altLang="en-US" b="0" i="0" dirty="0">
                <a:solidFill>
                  <a:srgbClr val="374151"/>
                </a:solidFill>
                <a:effectLst/>
                <a:latin typeface="Söhne"/>
              </a:rPr>
              <a:t>從 </a:t>
            </a:r>
            <a:r>
              <a:rPr lang="en-US" altLang="zh-TW" b="0" i="0" dirty="0">
                <a:solidFill>
                  <a:srgbClr val="374151"/>
                </a:solidFill>
                <a:effectLst/>
                <a:latin typeface="Söhne"/>
              </a:rPr>
              <a:t>BB </a:t>
            </a:r>
            <a:r>
              <a:rPr lang="zh-TW" altLang="en-US" b="0" i="0" dirty="0">
                <a:solidFill>
                  <a:srgbClr val="374151"/>
                </a:solidFill>
                <a:effectLst/>
                <a:latin typeface="Söhne"/>
              </a:rPr>
              <a:t>招募了他的第一位財政部長。</a:t>
            </a:r>
            <a:endParaRPr lang="en-US" altLang="zh-TW" b="0" i="0" dirty="0">
              <a:solidFill>
                <a:srgbClr val="374151"/>
              </a:solidFill>
              <a:effectLst/>
              <a:latin typeface="Söhne"/>
            </a:endParaRPr>
          </a:p>
          <a:p>
            <a:r>
              <a:rPr lang="en-US" altLang="zh-TW" b="0" i="0" dirty="0">
                <a:solidFill>
                  <a:srgbClr val="374151"/>
                </a:solidFill>
                <a:effectLst/>
                <a:latin typeface="Söhne"/>
              </a:rPr>
              <a:t>E</a:t>
            </a:r>
            <a:r>
              <a:rPr lang="en-US" altLang="zh-TW" b="0" i="0" baseline="-25000" dirty="0">
                <a:solidFill>
                  <a:srgbClr val="374151"/>
                </a:solidFill>
                <a:effectLst/>
                <a:latin typeface="Söhne"/>
              </a:rPr>
              <a:t>4</a:t>
            </a:r>
            <a:r>
              <a:rPr lang="en-US" altLang="zh-TW" b="0" i="0" dirty="0">
                <a:solidFill>
                  <a:srgbClr val="374151"/>
                </a:solidFill>
                <a:effectLst/>
                <a:latin typeface="Söhne"/>
              </a:rPr>
              <a:t> = </a:t>
            </a:r>
            <a:r>
              <a:rPr lang="zh-TW" altLang="en-US" b="0" i="0" dirty="0">
                <a:solidFill>
                  <a:srgbClr val="374151"/>
                </a:solidFill>
                <a:effectLst/>
                <a:latin typeface="Söhne"/>
              </a:rPr>
              <a:t>沒有直接的證據或建議關於交換條件的事情。</a:t>
            </a:r>
            <a:endParaRPr lang="en-US" dirty="0"/>
          </a:p>
          <a:p>
            <a:endParaRPr lang="en-US" dirty="0"/>
          </a:p>
        </p:txBody>
      </p:sp>
    </p:spTree>
    <p:extLst>
      <p:ext uri="{BB962C8B-B14F-4D97-AF65-F5344CB8AC3E}">
        <p14:creationId xmlns:p14="http://schemas.microsoft.com/office/powerpoint/2010/main" val="316141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A9C3D-A1B4-7FE9-3BF5-14D7D51F32AB}"/>
              </a:ext>
            </a:extLst>
          </p:cNvPr>
          <p:cNvSpPr>
            <a:spLocks noGrp="1"/>
          </p:cNvSpPr>
          <p:nvPr>
            <p:ph type="title"/>
          </p:nvPr>
        </p:nvSpPr>
        <p:spPr>
          <a:xfrm>
            <a:off x="457200" y="274638"/>
            <a:ext cx="8229600" cy="715962"/>
          </a:xfrm>
        </p:spPr>
        <p:txBody>
          <a:bodyPr>
            <a:noAutofit/>
          </a:bodyPr>
          <a:lstStyle/>
          <a:p>
            <a:r>
              <a:rPr lang="zh-TW" altLang="en-US" b="1" dirty="0">
                <a:solidFill>
                  <a:srgbClr val="002060"/>
                </a:solidFill>
              </a:rPr>
              <a:t>質化貝氏分析</a:t>
            </a:r>
            <a:endParaRPr lang="en-US" b="1" dirty="0">
              <a:solidFill>
                <a:srgbClr val="002060"/>
              </a:solidFill>
            </a:endParaRPr>
          </a:p>
        </p:txBody>
      </p:sp>
      <p:sp>
        <p:nvSpPr>
          <p:cNvPr id="3" name="Content Placeholder 2">
            <a:extLst>
              <a:ext uri="{FF2B5EF4-FFF2-40B4-BE49-F238E27FC236}">
                <a16:creationId xmlns:a16="http://schemas.microsoft.com/office/drawing/2014/main" id="{78ABFB3C-D1C4-46F1-A6A3-1130EB716820}"/>
              </a:ext>
            </a:extLst>
          </p:cNvPr>
          <p:cNvSpPr>
            <a:spLocks noGrp="1"/>
          </p:cNvSpPr>
          <p:nvPr>
            <p:ph idx="1"/>
          </p:nvPr>
        </p:nvSpPr>
        <p:spPr>
          <a:xfrm>
            <a:off x="457200" y="1066800"/>
            <a:ext cx="8229600" cy="5059363"/>
          </a:xfrm>
        </p:spPr>
        <p:txBody>
          <a:bodyPr/>
          <a:lstStyle/>
          <a:p>
            <a:r>
              <a:rPr lang="en-US" altLang="zh-TW" dirty="0"/>
              <a:t>E</a:t>
            </a:r>
            <a:r>
              <a:rPr lang="en-US" altLang="zh-TW" baseline="-25000" dirty="0"/>
              <a:t>1</a:t>
            </a:r>
            <a:r>
              <a:rPr lang="zh-TW" altLang="en-US" dirty="0"/>
              <a:t>與</a:t>
            </a:r>
            <a:r>
              <a:rPr lang="en-US" altLang="zh-TW" b="0" i="0" dirty="0">
                <a:solidFill>
                  <a:srgbClr val="374151"/>
                </a:solidFill>
                <a:effectLst/>
                <a:latin typeface="Söhne"/>
              </a:rPr>
              <a:t>H</a:t>
            </a:r>
            <a:r>
              <a:rPr lang="en-US" altLang="zh-TW" b="0" i="0" baseline="-25000" dirty="0">
                <a:solidFill>
                  <a:srgbClr val="374151"/>
                </a:solidFill>
                <a:effectLst/>
                <a:latin typeface="Söhne"/>
              </a:rPr>
              <a:t>CC</a:t>
            </a:r>
            <a:r>
              <a:rPr lang="zh-TW" altLang="en-US" dirty="0"/>
              <a:t>相諧</a:t>
            </a:r>
            <a:r>
              <a:rPr lang="en-US" altLang="zh-TW" dirty="0"/>
              <a:t>, WoE</a:t>
            </a:r>
            <a:r>
              <a:rPr lang="en-US" altLang="zh-TW" baseline="-25000" dirty="0"/>
              <a:t>1</a:t>
            </a:r>
            <a:r>
              <a:rPr lang="en-US" altLang="zh-TW" dirty="0"/>
              <a:t>=5dB</a:t>
            </a:r>
            <a:r>
              <a:rPr lang="zh-TW" altLang="en-US" dirty="0"/>
              <a:t>（</a:t>
            </a:r>
            <a:r>
              <a:rPr lang="en-US" altLang="zh-TW" dirty="0"/>
              <a:t>decibels</a:t>
            </a:r>
            <a:r>
              <a:rPr lang="zh-TW" altLang="en-US"/>
              <a:t>）</a:t>
            </a:r>
            <a:endParaRPr lang="en-US" altLang="zh-TW" dirty="0"/>
          </a:p>
          <a:p>
            <a:r>
              <a:rPr lang="en-US" altLang="zh-TW" dirty="0"/>
              <a:t>E</a:t>
            </a:r>
            <a:r>
              <a:rPr lang="en-US" altLang="zh-TW" baseline="-25000" dirty="0"/>
              <a:t>2</a:t>
            </a:r>
            <a:r>
              <a:rPr lang="zh-TW" altLang="en-US" dirty="0"/>
              <a:t>與</a:t>
            </a:r>
            <a:r>
              <a:rPr lang="en-US" altLang="zh-TW" b="0" i="0" dirty="0" err="1">
                <a:solidFill>
                  <a:srgbClr val="374151"/>
                </a:solidFill>
                <a:effectLst/>
                <a:latin typeface="Söhne"/>
              </a:rPr>
              <a:t>H</a:t>
            </a:r>
            <a:r>
              <a:rPr lang="en-US" altLang="zh-TW" b="0" i="0" baseline="-25000" dirty="0" err="1">
                <a:solidFill>
                  <a:srgbClr val="374151"/>
                </a:solidFill>
                <a:effectLst/>
                <a:latin typeface="Söhne"/>
              </a:rPr>
              <a:t>Rep</a:t>
            </a:r>
            <a:r>
              <a:rPr lang="zh-TW" altLang="en-US" dirty="0"/>
              <a:t>及</a:t>
            </a:r>
            <a:r>
              <a:rPr lang="en-US" altLang="zh-TW" b="0" i="0" dirty="0">
                <a:solidFill>
                  <a:srgbClr val="374151"/>
                </a:solidFill>
                <a:effectLst/>
                <a:latin typeface="Söhne"/>
              </a:rPr>
              <a:t>H</a:t>
            </a:r>
            <a:r>
              <a:rPr lang="en-US" altLang="zh-TW" b="0" i="0" baseline="-25000" dirty="0">
                <a:solidFill>
                  <a:srgbClr val="374151"/>
                </a:solidFill>
                <a:effectLst/>
                <a:latin typeface="Söhne"/>
              </a:rPr>
              <a:t>CC</a:t>
            </a:r>
            <a:r>
              <a:rPr lang="zh-TW" altLang="en-US" dirty="0"/>
              <a:t>相諧</a:t>
            </a:r>
            <a:r>
              <a:rPr lang="en-US" altLang="zh-TW" dirty="0"/>
              <a:t>, , WoE</a:t>
            </a:r>
            <a:r>
              <a:rPr lang="en-US" altLang="zh-TW" baseline="-25000" dirty="0"/>
              <a:t>2</a:t>
            </a:r>
            <a:r>
              <a:rPr lang="en-US" altLang="zh-TW" dirty="0"/>
              <a:t>=5dB</a:t>
            </a:r>
          </a:p>
          <a:p>
            <a:r>
              <a:rPr lang="en-US" altLang="zh-TW" dirty="0"/>
              <a:t>E</a:t>
            </a:r>
            <a:r>
              <a:rPr lang="en-US" altLang="zh-TW" baseline="-25000" dirty="0"/>
              <a:t>3</a:t>
            </a:r>
            <a:r>
              <a:rPr lang="zh-TW" altLang="en-US" dirty="0"/>
              <a:t>與</a:t>
            </a:r>
            <a:r>
              <a:rPr lang="en-US" altLang="zh-TW" b="0" i="0" dirty="0">
                <a:solidFill>
                  <a:srgbClr val="374151"/>
                </a:solidFill>
                <a:effectLst/>
                <a:latin typeface="Söhne"/>
              </a:rPr>
              <a:t>H</a:t>
            </a:r>
            <a:r>
              <a:rPr lang="en-US" altLang="zh-TW" b="0" i="0" baseline="-25000" dirty="0">
                <a:solidFill>
                  <a:srgbClr val="374151"/>
                </a:solidFill>
                <a:effectLst/>
                <a:latin typeface="Söhne"/>
              </a:rPr>
              <a:t>CC</a:t>
            </a:r>
            <a:r>
              <a:rPr lang="zh-TW" altLang="en-US" dirty="0"/>
              <a:t>相諧</a:t>
            </a:r>
            <a:r>
              <a:rPr lang="en-US" altLang="zh-TW" dirty="0"/>
              <a:t>, WoE</a:t>
            </a:r>
            <a:r>
              <a:rPr lang="en-US" altLang="zh-TW" baseline="-25000" dirty="0"/>
              <a:t>3</a:t>
            </a:r>
            <a:r>
              <a:rPr lang="en-US" altLang="zh-TW" dirty="0"/>
              <a:t>=5dB</a:t>
            </a:r>
          </a:p>
          <a:p>
            <a:r>
              <a:rPr lang="en-US" altLang="zh-TW" dirty="0"/>
              <a:t>E</a:t>
            </a:r>
            <a:r>
              <a:rPr lang="en-US" altLang="zh-TW" baseline="-25000" dirty="0"/>
              <a:t>4</a:t>
            </a:r>
            <a:r>
              <a:rPr lang="zh-TW" altLang="en-US" dirty="0"/>
              <a:t>與</a:t>
            </a:r>
            <a:r>
              <a:rPr lang="en-US" altLang="zh-TW" b="0" i="0" dirty="0" err="1">
                <a:solidFill>
                  <a:srgbClr val="374151"/>
                </a:solidFill>
                <a:effectLst/>
                <a:latin typeface="Söhne"/>
              </a:rPr>
              <a:t>H</a:t>
            </a:r>
            <a:r>
              <a:rPr lang="en-US" altLang="zh-TW" b="0" i="0" baseline="-25000" dirty="0" err="1">
                <a:solidFill>
                  <a:srgbClr val="374151"/>
                </a:solidFill>
                <a:effectLst/>
                <a:latin typeface="Söhne"/>
              </a:rPr>
              <a:t>Rep</a:t>
            </a:r>
            <a:r>
              <a:rPr lang="zh-TW" altLang="en-US" dirty="0"/>
              <a:t>相諧，與</a:t>
            </a:r>
            <a:r>
              <a:rPr lang="en-US" altLang="zh-TW" b="0" i="0" dirty="0">
                <a:solidFill>
                  <a:srgbClr val="374151"/>
                </a:solidFill>
                <a:effectLst/>
                <a:latin typeface="Söhne"/>
              </a:rPr>
              <a:t>H</a:t>
            </a:r>
            <a:r>
              <a:rPr lang="en-US" altLang="zh-TW" b="0" i="0" baseline="-25000" dirty="0">
                <a:solidFill>
                  <a:srgbClr val="374151"/>
                </a:solidFill>
                <a:effectLst/>
                <a:latin typeface="Söhne"/>
              </a:rPr>
              <a:t>CC</a:t>
            </a:r>
            <a:r>
              <a:rPr lang="zh-TW" altLang="en-US" dirty="0"/>
              <a:t>不相諧</a:t>
            </a:r>
            <a:r>
              <a:rPr lang="en-US" altLang="zh-TW" dirty="0"/>
              <a:t>, , WoE</a:t>
            </a:r>
            <a:r>
              <a:rPr lang="en-US" altLang="zh-TW" baseline="-25000" dirty="0"/>
              <a:t>2</a:t>
            </a:r>
            <a:r>
              <a:rPr lang="en-US" altLang="zh-TW" dirty="0"/>
              <a:t>=-5dB</a:t>
            </a:r>
          </a:p>
          <a:p>
            <a:r>
              <a:rPr lang="en-US" altLang="zh-TW" dirty="0" err="1"/>
              <a:t>WoE</a:t>
            </a:r>
            <a:r>
              <a:rPr lang="en-US" altLang="zh-TW" dirty="0"/>
              <a:t>=5+5+5-5=10dB</a:t>
            </a:r>
          </a:p>
          <a:p>
            <a:r>
              <a:rPr lang="zh-TW" altLang="en-US" b="0" i="0" dirty="0">
                <a:solidFill>
                  <a:srgbClr val="374151"/>
                </a:solidFill>
                <a:effectLst/>
                <a:latin typeface="Söhne"/>
              </a:rPr>
              <a:t>總體而言，我們會說證據（</a:t>
            </a:r>
            <a:r>
              <a:rPr lang="en-US" altLang="zh-TW" b="0" i="0" dirty="0">
                <a:solidFill>
                  <a:srgbClr val="374151"/>
                </a:solidFill>
                <a:effectLst/>
                <a:latin typeface="Söhne"/>
              </a:rPr>
              <a:t>E</a:t>
            </a:r>
            <a:r>
              <a:rPr lang="en-US" altLang="zh-TW" b="0" i="0" baseline="-25000" dirty="0">
                <a:solidFill>
                  <a:srgbClr val="374151"/>
                </a:solidFill>
                <a:effectLst/>
                <a:latin typeface="Söhne"/>
              </a:rPr>
              <a:t>1</a:t>
            </a:r>
            <a:r>
              <a:rPr lang="en-US" altLang="zh-TW" b="0" i="0" dirty="0">
                <a:solidFill>
                  <a:srgbClr val="374151"/>
                </a:solidFill>
                <a:effectLst/>
                <a:latin typeface="Söhne"/>
              </a:rPr>
              <a:t>E</a:t>
            </a:r>
            <a:r>
              <a:rPr lang="en-US" altLang="zh-TW" b="0" i="0" baseline="-25000" dirty="0">
                <a:solidFill>
                  <a:srgbClr val="374151"/>
                </a:solidFill>
                <a:effectLst/>
                <a:latin typeface="Söhne"/>
              </a:rPr>
              <a:t>2</a:t>
            </a:r>
            <a:r>
              <a:rPr lang="en-US" altLang="zh-TW" b="0" i="0" dirty="0">
                <a:solidFill>
                  <a:srgbClr val="374151"/>
                </a:solidFill>
                <a:effectLst/>
                <a:latin typeface="Söhne"/>
              </a:rPr>
              <a:t>E</a:t>
            </a:r>
            <a:r>
              <a:rPr lang="en-US" altLang="zh-TW" b="0" i="0" baseline="-25000" dirty="0">
                <a:solidFill>
                  <a:srgbClr val="374151"/>
                </a:solidFill>
                <a:effectLst/>
                <a:latin typeface="Söhne"/>
              </a:rPr>
              <a:t>3</a:t>
            </a:r>
            <a:r>
              <a:rPr lang="en-US" altLang="zh-TW" b="0" i="0" dirty="0">
                <a:solidFill>
                  <a:srgbClr val="374151"/>
                </a:solidFill>
                <a:effectLst/>
                <a:latin typeface="Söhne"/>
              </a:rPr>
              <a:t>E</a:t>
            </a:r>
            <a:r>
              <a:rPr lang="en-US" altLang="zh-TW" b="0" i="0" baseline="-25000" dirty="0">
                <a:solidFill>
                  <a:srgbClr val="374151"/>
                </a:solidFill>
                <a:effectLst/>
                <a:latin typeface="Söhne"/>
              </a:rPr>
              <a:t>4</a:t>
            </a:r>
            <a:r>
              <a:rPr lang="zh-TW" altLang="en-US" b="0" i="0" dirty="0">
                <a:solidFill>
                  <a:srgbClr val="374151"/>
                </a:solidFill>
                <a:effectLst/>
                <a:latin typeface="Söhne"/>
              </a:rPr>
              <a:t>）在支持競選捐款假設方面的權重為</a:t>
            </a:r>
            <a:r>
              <a:rPr lang="en-US" altLang="zh-TW" b="0" i="0" dirty="0">
                <a:solidFill>
                  <a:srgbClr val="374151"/>
                </a:solidFill>
                <a:effectLst/>
                <a:latin typeface="Söhne"/>
              </a:rPr>
              <a:t>10dB</a:t>
            </a:r>
            <a:r>
              <a:rPr lang="zh-TW" altLang="en-US" b="0" i="0" dirty="0">
                <a:solidFill>
                  <a:srgbClr val="374151"/>
                </a:solidFill>
                <a:effectLst/>
                <a:latin typeface="Söhne"/>
              </a:rPr>
              <a:t>。</a:t>
            </a:r>
            <a:endParaRPr lang="en-US" altLang="zh-TW" dirty="0"/>
          </a:p>
          <a:p>
            <a:pPr marL="0" indent="0">
              <a:buNone/>
            </a:pPr>
            <a:endParaRPr lang="en-US" altLang="zh-TW" dirty="0"/>
          </a:p>
        </p:txBody>
      </p:sp>
    </p:spTree>
    <p:extLst>
      <p:ext uri="{BB962C8B-B14F-4D97-AF65-F5344CB8AC3E}">
        <p14:creationId xmlns:p14="http://schemas.microsoft.com/office/powerpoint/2010/main" val="2140930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27318-01CB-942F-6188-F8898786FF22}"/>
              </a:ext>
            </a:extLst>
          </p:cNvPr>
          <p:cNvSpPr>
            <a:spLocks noGrp="1"/>
          </p:cNvSpPr>
          <p:nvPr>
            <p:ph type="title"/>
          </p:nvPr>
        </p:nvSpPr>
        <p:spPr>
          <a:xfrm>
            <a:off x="457200" y="274638"/>
            <a:ext cx="8229600" cy="715962"/>
          </a:xfrm>
        </p:spPr>
        <p:txBody>
          <a:bodyPr>
            <a:noAutofit/>
          </a:bodyPr>
          <a:lstStyle/>
          <a:p>
            <a:r>
              <a:rPr lang="zh-TW" altLang="en-US" b="1" dirty="0">
                <a:solidFill>
                  <a:srgbClr val="002060"/>
                </a:solidFill>
              </a:rPr>
              <a:t>結論</a:t>
            </a:r>
            <a:endParaRPr lang="en-US" b="1" dirty="0">
              <a:solidFill>
                <a:srgbClr val="002060"/>
              </a:solidFill>
            </a:endParaRPr>
          </a:p>
        </p:txBody>
      </p:sp>
      <p:sp>
        <p:nvSpPr>
          <p:cNvPr id="3" name="Content Placeholder 2">
            <a:extLst>
              <a:ext uri="{FF2B5EF4-FFF2-40B4-BE49-F238E27FC236}">
                <a16:creationId xmlns:a16="http://schemas.microsoft.com/office/drawing/2014/main" id="{B2EABC8F-BB40-CF31-CD3A-E72750CCA0A2}"/>
              </a:ext>
            </a:extLst>
          </p:cNvPr>
          <p:cNvSpPr>
            <a:spLocks noGrp="1"/>
          </p:cNvSpPr>
          <p:nvPr>
            <p:ph idx="1"/>
          </p:nvPr>
        </p:nvSpPr>
        <p:spPr>
          <a:xfrm>
            <a:off x="457200" y="1166018"/>
            <a:ext cx="8229600" cy="5158582"/>
          </a:xfrm>
        </p:spPr>
        <p:txBody>
          <a:bodyPr>
            <a:normAutofit/>
          </a:bodyPr>
          <a:lstStyle/>
          <a:p>
            <a:r>
              <a:rPr lang="zh-TW" altLang="en-US" sz="2800" dirty="0"/>
              <a:t>傳統社會科學量化研究仰賴</a:t>
            </a:r>
            <a:r>
              <a:rPr lang="en-US" altLang="zh-TW" sz="2800" dirty="0"/>
              <a:t>p-</a:t>
            </a:r>
            <a:r>
              <a:rPr lang="zh-TW" altLang="en-US" sz="2800" dirty="0"/>
              <a:t>值檢定，而</a:t>
            </a:r>
            <a:r>
              <a:rPr lang="en-US" altLang="zh-TW" sz="2800" dirty="0"/>
              <a:t>p-</a:t>
            </a:r>
            <a:r>
              <a:rPr lang="zh-TW" altLang="en-US" sz="2800" dirty="0"/>
              <a:t>值檢定從一個特定理論（虛無假說、模型）出發，在此理論的前提下，求得觀察到所得資料的機率。如果此機率小於一定水平，便據以拒絕理論。</a:t>
            </a:r>
            <a:endParaRPr lang="en-US" altLang="zh-TW" sz="2800" dirty="0"/>
          </a:p>
          <a:p>
            <a:r>
              <a:rPr lang="zh-TW" altLang="en-US" sz="2800" dirty="0"/>
              <a:t>此種推理方式，犯了「檢察官的謬誤」。</a:t>
            </a:r>
            <a:r>
              <a:rPr lang="en-US" altLang="zh-TW" sz="2800" dirty="0"/>
              <a:t>p-</a:t>
            </a:r>
            <a:r>
              <a:rPr lang="zh-TW" altLang="en-US" sz="2800" dirty="0"/>
              <a:t>值只能告訴我們資料與理論相諧的程度，不等於理論為真或假的機率。</a:t>
            </a:r>
            <a:endParaRPr lang="en-US" altLang="zh-TW" sz="2800" dirty="0"/>
          </a:p>
          <a:p>
            <a:r>
              <a:rPr lang="zh-TW" altLang="en-US" sz="2800" dirty="0"/>
              <a:t>貝氏推論法計算在觀察到資料的前提下，理論為真的（後驗）機率。它告訴我們資料如何更新我們先前對理論的信念，亦即資料的價值權重。</a:t>
            </a:r>
            <a:endParaRPr lang="en-US" altLang="zh-TW" sz="2800" dirty="0"/>
          </a:p>
          <a:p>
            <a:r>
              <a:rPr lang="zh-TW" altLang="en-US" sz="2800" dirty="0"/>
              <a:t>貝式推論法也可幫助我們設計質化研究。</a:t>
            </a:r>
            <a:endParaRPr lang="en-US" altLang="zh-TW" sz="2800" dirty="0"/>
          </a:p>
          <a:p>
            <a:endParaRPr lang="en-US" altLang="zh-TW" sz="3200" dirty="0"/>
          </a:p>
          <a:p>
            <a:endParaRPr lang="en-US" altLang="zh-TW" dirty="0"/>
          </a:p>
          <a:p>
            <a:endParaRPr lang="en-US" dirty="0"/>
          </a:p>
        </p:txBody>
      </p:sp>
    </p:spTree>
    <p:extLst>
      <p:ext uri="{BB962C8B-B14F-4D97-AF65-F5344CB8AC3E}">
        <p14:creationId xmlns:p14="http://schemas.microsoft.com/office/powerpoint/2010/main" val="1020381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21E-F2F1-35B8-3843-66208653B813}"/>
              </a:ext>
            </a:extLst>
          </p:cNvPr>
          <p:cNvSpPr>
            <a:spLocks noGrp="1"/>
          </p:cNvSpPr>
          <p:nvPr>
            <p:ph type="title"/>
          </p:nvPr>
        </p:nvSpPr>
        <p:spPr>
          <a:xfrm>
            <a:off x="453614" y="228600"/>
            <a:ext cx="8229600" cy="868362"/>
          </a:xfrm>
        </p:spPr>
        <p:txBody>
          <a:bodyPr/>
          <a:lstStyle/>
          <a:p>
            <a:r>
              <a:rPr lang="zh-TW" altLang="en-US" b="1" dirty="0">
                <a:solidFill>
                  <a:srgbClr val="002060"/>
                </a:solidFill>
              </a:rPr>
              <a:t>為何貝氏定理？</a:t>
            </a:r>
            <a:endParaRPr lang="en-US" b="1" dirty="0">
              <a:solidFill>
                <a:srgbClr val="002060"/>
              </a:solidFill>
            </a:endParaRPr>
          </a:p>
        </p:txBody>
      </p:sp>
      <p:sp>
        <p:nvSpPr>
          <p:cNvPr id="3" name="Content Placeholder 2">
            <a:extLst>
              <a:ext uri="{FF2B5EF4-FFF2-40B4-BE49-F238E27FC236}">
                <a16:creationId xmlns:a16="http://schemas.microsoft.com/office/drawing/2014/main" id="{80040F26-61DE-5DBB-4641-9FFCEDB9B252}"/>
              </a:ext>
            </a:extLst>
          </p:cNvPr>
          <p:cNvSpPr>
            <a:spLocks noGrp="1"/>
          </p:cNvSpPr>
          <p:nvPr>
            <p:ph idx="1"/>
          </p:nvPr>
        </p:nvSpPr>
        <p:spPr>
          <a:xfrm>
            <a:off x="457200" y="1295400"/>
            <a:ext cx="8229600" cy="4876800"/>
          </a:xfrm>
        </p:spPr>
        <p:txBody>
          <a:bodyPr>
            <a:normAutofit fontScale="70000" lnSpcReduction="20000"/>
          </a:bodyPr>
          <a:lstStyle/>
          <a:p>
            <a:pPr algn="l"/>
            <a:r>
              <a:rPr lang="zh-TW" altLang="en-US" sz="4500" dirty="0">
                <a:solidFill>
                  <a:srgbClr val="444444"/>
                </a:solidFill>
                <a:latin typeface="+mn-ea"/>
                <a:hlinkClick r:id="rId2"/>
              </a:rPr>
              <a:t>貝氏定理</a:t>
            </a:r>
            <a:r>
              <a:rPr lang="zh-TW" altLang="en-US" sz="4500" dirty="0">
                <a:solidFill>
                  <a:srgbClr val="444444"/>
                </a:solidFill>
                <a:latin typeface="+mn-ea"/>
              </a:rPr>
              <a:t>不只是一個數學公式，它也是一種邏輯推論方法。</a:t>
            </a:r>
            <a:endParaRPr lang="en-US" altLang="zh-TW" sz="4500" dirty="0">
              <a:solidFill>
                <a:srgbClr val="444444"/>
              </a:solidFill>
              <a:latin typeface="+mn-ea"/>
            </a:endParaRPr>
          </a:p>
          <a:p>
            <a:pPr algn="l"/>
            <a:r>
              <a:rPr lang="zh-TW" altLang="en-US" sz="4500" dirty="0">
                <a:solidFill>
                  <a:srgbClr val="444444"/>
                </a:solidFill>
                <a:latin typeface="+mn-ea"/>
              </a:rPr>
              <a:t>貝氏推論法在日常生活中很有用。它教我們如何用新資料來更新既有的信念。</a:t>
            </a:r>
            <a:endParaRPr lang="en-US" altLang="zh-TW" sz="4500" dirty="0">
              <a:solidFill>
                <a:srgbClr val="444444"/>
              </a:solidFill>
              <a:latin typeface="+mn-ea"/>
            </a:endParaRPr>
          </a:p>
          <a:p>
            <a:pPr algn="l"/>
            <a:r>
              <a:rPr lang="zh-TW" altLang="en-US" sz="4500" dirty="0">
                <a:solidFill>
                  <a:srgbClr val="444444"/>
                </a:solidFill>
                <a:latin typeface="+mn-ea"/>
              </a:rPr>
              <a:t>貝氏推論法是推理小說中偵探常用的方法。</a:t>
            </a:r>
            <a:endParaRPr lang="en-US" altLang="zh-TW" sz="4500" dirty="0">
              <a:solidFill>
                <a:srgbClr val="444444"/>
              </a:solidFill>
              <a:latin typeface="+mn-ea"/>
            </a:endParaRPr>
          </a:p>
          <a:p>
            <a:r>
              <a:rPr lang="zh-TW" altLang="en-US" sz="4800" dirty="0">
                <a:solidFill>
                  <a:srgbClr val="444444"/>
                </a:solidFill>
                <a:latin typeface="+mn-ea"/>
              </a:rPr>
              <a:t>貝氏</a:t>
            </a:r>
            <a:r>
              <a:rPr lang="zh-TW" altLang="en-US" sz="4800" dirty="0">
                <a:solidFill>
                  <a:srgbClr val="444444"/>
                </a:solidFill>
                <a:latin typeface="新細明體" panose="02020500000000000000" pitchFamily="18" charset="-120"/>
                <a:ea typeface="新細明體" panose="02020500000000000000" pitchFamily="18" charset="-120"/>
              </a:rPr>
              <a:t>推理點出</a:t>
            </a:r>
            <a:r>
              <a:rPr lang="zh-TW" altLang="en-US" sz="4800" dirty="0">
                <a:solidFill>
                  <a:srgbClr val="444444"/>
                </a:solidFill>
                <a:latin typeface="+mn-ea"/>
              </a:rPr>
              <a:t>「檢察官的謬誤」，這是社會科學量化研究統計檢定常見的謬誤。</a:t>
            </a:r>
            <a:endParaRPr lang="en-US" altLang="zh-TW" sz="4800" dirty="0">
              <a:solidFill>
                <a:srgbClr val="444444"/>
              </a:solidFill>
              <a:latin typeface="+mn-ea"/>
            </a:endParaRPr>
          </a:p>
          <a:p>
            <a:pPr algn="l"/>
            <a:r>
              <a:rPr lang="zh-TW" altLang="en-US" sz="4500" dirty="0">
                <a:solidFill>
                  <a:srgbClr val="444444"/>
                </a:solidFill>
                <a:latin typeface="+mn-ea"/>
              </a:rPr>
              <a:t>貝式統計學可以避免</a:t>
            </a:r>
            <a:r>
              <a:rPr lang="zh-TW" altLang="en-US" sz="4500" dirty="0">
                <a:solidFill>
                  <a:srgbClr val="444444"/>
                </a:solidFill>
                <a:latin typeface="+mn-ea"/>
                <a:hlinkClick r:id="rId3"/>
              </a:rPr>
              <a:t>傳統統計檢定的謬誤</a:t>
            </a:r>
            <a:r>
              <a:rPr lang="zh-TW" altLang="en-US" sz="4500" dirty="0">
                <a:solidFill>
                  <a:srgbClr val="444444"/>
                </a:solidFill>
                <a:latin typeface="+mn-ea"/>
              </a:rPr>
              <a:t>。</a:t>
            </a:r>
            <a:endParaRPr lang="en-US" altLang="zh-TW" sz="4500" dirty="0">
              <a:solidFill>
                <a:srgbClr val="444444"/>
              </a:solidFill>
              <a:latin typeface="+mn-ea"/>
            </a:endParaRPr>
          </a:p>
          <a:p>
            <a:r>
              <a:rPr lang="zh-TW" altLang="en-US" sz="4500" dirty="0">
                <a:solidFill>
                  <a:srgbClr val="444444"/>
                </a:solidFill>
                <a:latin typeface="+mn-ea"/>
              </a:rPr>
              <a:t>貝氏統計學為量化研究奠立更札實的邏輯基礎並幫助社會科學設計嚴格的質性研究。</a:t>
            </a:r>
            <a:endParaRPr lang="en-US" altLang="zh-TW" sz="4500" dirty="0">
              <a:solidFill>
                <a:srgbClr val="444444"/>
              </a:solidFill>
              <a:latin typeface="+mn-ea"/>
            </a:endParaRPr>
          </a:p>
          <a:p>
            <a:endParaRPr lang="en-US" dirty="0"/>
          </a:p>
        </p:txBody>
      </p:sp>
    </p:spTree>
    <p:extLst>
      <p:ext uri="{BB962C8B-B14F-4D97-AF65-F5344CB8AC3E}">
        <p14:creationId xmlns:p14="http://schemas.microsoft.com/office/powerpoint/2010/main" val="3876212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D8DDC-8AD8-9E1B-61B3-0FF988875322}"/>
              </a:ext>
            </a:extLst>
          </p:cNvPr>
          <p:cNvSpPr>
            <a:spLocks noGrp="1"/>
          </p:cNvSpPr>
          <p:nvPr>
            <p:ph type="title"/>
          </p:nvPr>
        </p:nvSpPr>
        <p:spPr>
          <a:xfrm>
            <a:off x="457200" y="76200"/>
            <a:ext cx="8229600" cy="1143000"/>
          </a:xfrm>
        </p:spPr>
        <p:txBody>
          <a:bodyPr/>
          <a:lstStyle/>
          <a:p>
            <a:r>
              <a:rPr lang="zh-TW" altLang="en-US" b="1" dirty="0">
                <a:solidFill>
                  <a:srgbClr val="002060"/>
                </a:solidFill>
              </a:rPr>
              <a:t>為何推理小說？</a:t>
            </a:r>
            <a:endParaRPr lang="en-US" b="1" dirty="0">
              <a:solidFill>
                <a:srgbClr val="002060"/>
              </a:solidFill>
            </a:endParaRPr>
          </a:p>
        </p:txBody>
      </p:sp>
      <p:sp>
        <p:nvSpPr>
          <p:cNvPr id="3" name="Content Placeholder 2">
            <a:extLst>
              <a:ext uri="{FF2B5EF4-FFF2-40B4-BE49-F238E27FC236}">
                <a16:creationId xmlns:a16="http://schemas.microsoft.com/office/drawing/2014/main" id="{BFE45785-8FC0-050F-D83B-F3855F08E188}"/>
              </a:ext>
            </a:extLst>
          </p:cNvPr>
          <p:cNvSpPr>
            <a:spLocks noGrp="1"/>
          </p:cNvSpPr>
          <p:nvPr>
            <p:ph idx="1"/>
          </p:nvPr>
        </p:nvSpPr>
        <p:spPr>
          <a:xfrm>
            <a:off x="457200" y="1371600"/>
            <a:ext cx="8229600" cy="4953000"/>
          </a:xfrm>
        </p:spPr>
        <p:txBody>
          <a:bodyPr>
            <a:normAutofit fontScale="92500" lnSpcReduction="20000"/>
          </a:bodyPr>
          <a:lstStyle/>
          <a:p>
            <a:pPr algn="l"/>
            <a:r>
              <a:rPr lang="zh-TW" altLang="en-US" b="0" i="0" dirty="0">
                <a:solidFill>
                  <a:srgbClr val="050505"/>
                </a:solidFill>
                <a:effectLst/>
                <a:latin typeface="inherit"/>
                <a:hlinkClick r:id="rId2"/>
              </a:rPr>
              <a:t>推理小說中語言與事實的關係，是維根斯坦</a:t>
            </a:r>
            <a:r>
              <a:rPr lang="en-US" altLang="zh-TW" b="0" i="0" dirty="0">
                <a:solidFill>
                  <a:srgbClr val="050505"/>
                </a:solidFill>
                <a:effectLst/>
                <a:latin typeface="inherit"/>
                <a:hlinkClick r:id="rId2"/>
              </a:rPr>
              <a:t>《</a:t>
            </a:r>
            <a:r>
              <a:rPr lang="zh-TW" altLang="en-US" b="0" i="0" dirty="0">
                <a:solidFill>
                  <a:srgbClr val="050505"/>
                </a:solidFill>
                <a:effectLst/>
                <a:latin typeface="inherit"/>
                <a:hlinkClick r:id="rId2"/>
              </a:rPr>
              <a:t>邏輯哲學論</a:t>
            </a:r>
            <a:r>
              <a:rPr lang="en-US" altLang="zh-TW" b="0" i="0" dirty="0">
                <a:solidFill>
                  <a:srgbClr val="050505"/>
                </a:solidFill>
                <a:effectLst/>
                <a:latin typeface="inherit"/>
                <a:hlinkClick r:id="rId2"/>
              </a:rPr>
              <a:t>》</a:t>
            </a:r>
            <a:r>
              <a:rPr lang="zh-TW" altLang="en-US" b="0" i="0" dirty="0">
                <a:solidFill>
                  <a:srgbClr val="050505"/>
                </a:solidFill>
                <a:effectLst/>
                <a:latin typeface="inherit"/>
                <a:hlinkClick r:id="rId2"/>
              </a:rPr>
              <a:t>中語言與事實的關係。</a:t>
            </a:r>
            <a:endParaRPr lang="en-US" altLang="zh-TW" b="0" i="0" dirty="0">
              <a:solidFill>
                <a:srgbClr val="050505"/>
              </a:solidFill>
              <a:effectLst/>
              <a:latin typeface="inherit"/>
            </a:endParaRPr>
          </a:p>
          <a:p>
            <a:pPr algn="l"/>
            <a:r>
              <a:rPr lang="zh-TW" altLang="en-US" b="0" i="0" dirty="0">
                <a:solidFill>
                  <a:srgbClr val="444444"/>
                </a:solidFill>
                <a:effectLst/>
                <a:latin typeface="新細明體" panose="02020500000000000000" pitchFamily="18" charset="-120"/>
                <a:ea typeface="新細明體" panose="02020500000000000000" pitchFamily="18" charset="-120"/>
              </a:rPr>
              <a:t>維根斯坦主張語言由命題組成，而命題是世界上事實的「圖像」。</a:t>
            </a:r>
            <a:r>
              <a:rPr lang="zh-TW" altLang="en-US" b="0" i="0" dirty="0">
                <a:effectLst/>
                <a:latin typeface="新細明體" panose="02020500000000000000" pitchFamily="18" charset="-120"/>
                <a:ea typeface="新細明體" panose="02020500000000000000" pitchFamily="18" charset="-120"/>
              </a:rPr>
              <a:t>「圖像是事實的模型」。</a:t>
            </a:r>
            <a:endParaRPr lang="en-US" altLang="zh-TW" b="0" i="0" dirty="0">
              <a:effectLst/>
              <a:latin typeface="新細明體" panose="02020500000000000000" pitchFamily="18" charset="-120"/>
              <a:ea typeface="新細明體" panose="02020500000000000000" pitchFamily="18" charset="-120"/>
            </a:endParaRPr>
          </a:p>
          <a:p>
            <a:pPr algn="l"/>
            <a:r>
              <a:rPr lang="en-US" altLang="zh-TW" b="0" i="0" dirty="0">
                <a:solidFill>
                  <a:srgbClr val="444444"/>
                </a:solidFill>
                <a:effectLst/>
                <a:latin typeface="新細明體" panose="02020500000000000000" pitchFamily="18" charset="-120"/>
                <a:ea typeface="新細明體" panose="02020500000000000000" pitchFamily="18" charset="-120"/>
              </a:rPr>
              <a:t>《</a:t>
            </a:r>
            <a:r>
              <a:rPr lang="zh-TW" altLang="en-US" b="0" i="0" dirty="0">
                <a:solidFill>
                  <a:srgbClr val="444444"/>
                </a:solidFill>
                <a:effectLst/>
                <a:latin typeface="新細明體" panose="02020500000000000000" pitchFamily="18" charset="-120"/>
                <a:ea typeface="新細明體" panose="02020500000000000000" pitchFamily="18" charset="-120"/>
              </a:rPr>
              <a:t>邏輯哲學論</a:t>
            </a:r>
            <a:r>
              <a:rPr lang="en-US" altLang="zh-TW" b="0" i="0" dirty="0">
                <a:solidFill>
                  <a:srgbClr val="444444"/>
                </a:solidFill>
                <a:effectLst/>
                <a:latin typeface="新細明體" panose="02020500000000000000" pitchFamily="18" charset="-120"/>
                <a:ea typeface="新細明體" panose="02020500000000000000" pitchFamily="18" charset="-120"/>
              </a:rPr>
              <a:t>》</a:t>
            </a:r>
            <a:r>
              <a:rPr lang="zh-TW" altLang="en-US" b="0" i="0" dirty="0">
                <a:solidFill>
                  <a:srgbClr val="444444"/>
                </a:solidFill>
                <a:effectLst/>
                <a:latin typeface="新細明體" panose="02020500000000000000" pitchFamily="18" charset="-120"/>
                <a:ea typeface="新細明體" panose="02020500000000000000" pitchFamily="18" charset="-120"/>
              </a:rPr>
              <a:t>影響了維也納學派的邏輯實證論（邏輯經驗論）。今天社會科學的經驗理論都還是用邏輯推導的命題系統來為人文現象建立模型，並尋求經驗世界的實證。</a:t>
            </a:r>
            <a:endParaRPr lang="en-US" altLang="zh-TW" b="0" i="0" dirty="0">
              <a:solidFill>
                <a:srgbClr val="444444"/>
              </a:solidFill>
              <a:effectLst/>
              <a:latin typeface="新細明體" panose="02020500000000000000" pitchFamily="18" charset="-120"/>
              <a:ea typeface="新細明體" panose="02020500000000000000" pitchFamily="18" charset="-120"/>
            </a:endParaRPr>
          </a:p>
          <a:p>
            <a:pPr algn="l"/>
            <a:r>
              <a:rPr lang="zh-TW" altLang="en-US" sz="3200" dirty="0">
                <a:solidFill>
                  <a:srgbClr val="444444"/>
                </a:solidFill>
                <a:latin typeface="+mn-ea"/>
                <a:hlinkClick r:id="rId3"/>
              </a:rPr>
              <a:t>貝氏</a:t>
            </a:r>
            <a:r>
              <a:rPr lang="zh-TW" altLang="en-US" dirty="0">
                <a:solidFill>
                  <a:srgbClr val="444444"/>
                </a:solidFill>
                <a:latin typeface="新細明體" panose="02020500000000000000" pitchFamily="18" charset="-120"/>
                <a:ea typeface="新細明體" panose="02020500000000000000" pitchFamily="18" charset="-120"/>
                <a:hlinkClick r:id="rId3"/>
              </a:rPr>
              <a:t>推理是推理小說中偵探常用的推理方法。</a:t>
            </a:r>
            <a:endParaRPr lang="en-US" altLang="zh-TW" dirty="0">
              <a:solidFill>
                <a:srgbClr val="444444"/>
              </a:solidFill>
              <a:latin typeface="新細明體" panose="02020500000000000000" pitchFamily="18" charset="-120"/>
              <a:ea typeface="新細明體" panose="02020500000000000000" pitchFamily="18" charset="-120"/>
            </a:endParaRPr>
          </a:p>
          <a:p>
            <a:r>
              <a:rPr lang="zh-TW" altLang="en-US" sz="3200" dirty="0">
                <a:solidFill>
                  <a:srgbClr val="444444"/>
                </a:solidFill>
                <a:latin typeface="+mn-ea"/>
              </a:rPr>
              <a:t>貝氏</a:t>
            </a:r>
            <a:r>
              <a:rPr lang="zh-TW" altLang="en-US" dirty="0">
                <a:solidFill>
                  <a:srgbClr val="444444"/>
                </a:solidFill>
                <a:latin typeface="新細明體" panose="02020500000000000000" pitchFamily="18" charset="-120"/>
                <a:ea typeface="新細明體" panose="02020500000000000000" pitchFamily="18" charset="-120"/>
              </a:rPr>
              <a:t>推理點出所謂</a:t>
            </a:r>
            <a:r>
              <a:rPr lang="zh-TW" altLang="en-US" sz="3200" dirty="0">
                <a:solidFill>
                  <a:srgbClr val="444444"/>
                </a:solidFill>
                <a:latin typeface="+mn-ea"/>
              </a:rPr>
              <a:t>「檢察官的謬誤」，此亦為社會科學量化研究統計檢定常見的謬誤。</a:t>
            </a:r>
            <a:endParaRPr lang="en-US" altLang="zh-TW" sz="3200" dirty="0">
              <a:solidFill>
                <a:srgbClr val="444444"/>
              </a:solidFill>
              <a:latin typeface="+mn-ea"/>
            </a:endParaRPr>
          </a:p>
          <a:p>
            <a:r>
              <a:rPr lang="zh-TW" altLang="en-US" dirty="0">
                <a:solidFill>
                  <a:srgbClr val="444444"/>
                </a:solidFill>
                <a:latin typeface="+mn-ea"/>
              </a:rPr>
              <a:t>推理小說給質化研究的啟示。</a:t>
            </a:r>
            <a:endParaRPr lang="en-US" altLang="zh-TW" sz="3200" dirty="0">
              <a:solidFill>
                <a:srgbClr val="444444"/>
              </a:solidFill>
              <a:latin typeface="+mn-ea"/>
            </a:endParaRPr>
          </a:p>
          <a:p>
            <a:pPr marL="0" indent="0" algn="l">
              <a:buNone/>
            </a:pPr>
            <a:endParaRPr lang="en-US" dirty="0"/>
          </a:p>
        </p:txBody>
      </p:sp>
    </p:spTree>
    <p:extLst>
      <p:ext uri="{BB962C8B-B14F-4D97-AF65-F5344CB8AC3E}">
        <p14:creationId xmlns:p14="http://schemas.microsoft.com/office/powerpoint/2010/main" val="3144444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BE429-57CD-2A90-174B-3BF9860C69EA}"/>
              </a:ext>
            </a:extLst>
          </p:cNvPr>
          <p:cNvSpPr>
            <a:spLocks noGrp="1"/>
          </p:cNvSpPr>
          <p:nvPr>
            <p:ph type="title"/>
          </p:nvPr>
        </p:nvSpPr>
        <p:spPr>
          <a:xfrm>
            <a:off x="457200" y="274638"/>
            <a:ext cx="8229600" cy="792162"/>
          </a:xfrm>
        </p:spPr>
        <p:txBody>
          <a:bodyPr>
            <a:normAutofit/>
          </a:bodyPr>
          <a:lstStyle/>
          <a:p>
            <a:r>
              <a:rPr lang="zh-TW" altLang="en-US" b="1" i="0" dirty="0">
                <a:solidFill>
                  <a:srgbClr val="002060"/>
                </a:solidFill>
                <a:effectLst/>
                <a:latin typeface="新細明體" panose="02020500000000000000" pitchFamily="18" charset="-120"/>
                <a:ea typeface="新細明體" panose="02020500000000000000" pitchFamily="18" charset="-120"/>
              </a:rPr>
              <a:t>邏輯實證論／邏輯經驗論</a:t>
            </a:r>
            <a:endParaRPr lang="en-US" b="1" dirty="0">
              <a:solidFill>
                <a:srgbClr val="002060"/>
              </a:solidFill>
            </a:endParaRPr>
          </a:p>
        </p:txBody>
      </p:sp>
      <p:sp>
        <p:nvSpPr>
          <p:cNvPr id="3" name="Content Placeholder 2">
            <a:extLst>
              <a:ext uri="{FF2B5EF4-FFF2-40B4-BE49-F238E27FC236}">
                <a16:creationId xmlns:a16="http://schemas.microsoft.com/office/drawing/2014/main" id="{51480236-6027-116E-D4AD-14AC4BEA5A3C}"/>
              </a:ext>
            </a:extLst>
          </p:cNvPr>
          <p:cNvSpPr>
            <a:spLocks noGrp="1"/>
          </p:cNvSpPr>
          <p:nvPr>
            <p:ph idx="1"/>
          </p:nvPr>
        </p:nvSpPr>
        <p:spPr>
          <a:xfrm>
            <a:off x="457200" y="1295400"/>
            <a:ext cx="8229600" cy="5029200"/>
          </a:xfrm>
        </p:spPr>
        <p:txBody>
          <a:bodyPr>
            <a:normAutofit fontScale="55000" lnSpcReduction="20000"/>
          </a:bodyPr>
          <a:lstStyle/>
          <a:p>
            <a:r>
              <a:rPr lang="zh-TW" altLang="en-US" sz="4500" dirty="0"/>
              <a:t>二十世紀初期維也納學派提倡的「運動」；屬知識論。</a:t>
            </a:r>
            <a:endParaRPr lang="en-US" altLang="zh-TW" sz="4500" dirty="0"/>
          </a:p>
          <a:p>
            <a:r>
              <a:rPr lang="zh-TW" altLang="en-US" sz="4500" dirty="0"/>
              <a:t>受維根斯坦</a:t>
            </a:r>
            <a:r>
              <a:rPr lang="en-US" altLang="zh-TW" sz="4500" b="0" i="0" dirty="0">
                <a:solidFill>
                  <a:srgbClr val="050505"/>
                </a:solidFill>
                <a:effectLst/>
                <a:latin typeface="inherit"/>
              </a:rPr>
              <a:t>《</a:t>
            </a:r>
            <a:r>
              <a:rPr lang="zh-TW" altLang="en-US" sz="4500" b="0" i="0" dirty="0">
                <a:solidFill>
                  <a:srgbClr val="050505"/>
                </a:solidFill>
                <a:effectLst/>
                <a:latin typeface="inherit"/>
              </a:rPr>
              <a:t>邏輯哲學論</a:t>
            </a:r>
            <a:r>
              <a:rPr lang="en-US" altLang="zh-TW" sz="4500" b="0" i="0" dirty="0">
                <a:solidFill>
                  <a:srgbClr val="050505"/>
                </a:solidFill>
                <a:effectLst/>
                <a:latin typeface="inherit"/>
              </a:rPr>
              <a:t>》</a:t>
            </a:r>
            <a:r>
              <a:rPr lang="zh-TW" altLang="en-US" sz="4500" b="0" i="0" dirty="0">
                <a:solidFill>
                  <a:srgbClr val="050505"/>
                </a:solidFill>
                <a:effectLst/>
                <a:latin typeface="inherit"/>
              </a:rPr>
              <a:t>的影響：</a:t>
            </a:r>
            <a:r>
              <a:rPr lang="zh-TW" altLang="en-US" sz="4500" b="0" i="0" dirty="0">
                <a:solidFill>
                  <a:srgbClr val="444444"/>
                </a:solidFill>
                <a:effectLst/>
                <a:latin typeface="新細明體" panose="02020500000000000000" pitchFamily="18" charset="-120"/>
                <a:ea typeface="新細明體" panose="02020500000000000000" pitchFamily="18" charset="-120"/>
              </a:rPr>
              <a:t> 世界由基本的事實組成，這些基本事實構成語言中的「原子命題」。原子命題組成了較複雜的命題，可以用真值表判斷其真偽。邏輯是語言的結構，也是世界的結構。語言中可以用邏輯推導出的命題，在世界上必然也有相對應的事實。</a:t>
            </a:r>
            <a:endParaRPr lang="en-US" altLang="zh-TW" sz="4500" b="0" i="0" dirty="0">
              <a:solidFill>
                <a:srgbClr val="050505"/>
              </a:solidFill>
              <a:effectLst/>
              <a:latin typeface="inherit"/>
            </a:endParaRPr>
          </a:p>
          <a:p>
            <a:r>
              <a:rPr lang="zh-TW" altLang="en-US" sz="4500" dirty="0">
                <a:solidFill>
                  <a:srgbClr val="050505"/>
                </a:solidFill>
                <a:latin typeface="inherit"/>
              </a:rPr>
              <a:t>主張命題必須可以驗證是否符合經驗事實才有意義。「可驗證性」（</a:t>
            </a:r>
            <a:r>
              <a:rPr lang="en-US" altLang="zh-TW" sz="4500" dirty="0">
                <a:solidFill>
                  <a:srgbClr val="050505"/>
                </a:solidFill>
                <a:latin typeface="inherit"/>
              </a:rPr>
              <a:t>verifiability</a:t>
            </a:r>
            <a:r>
              <a:rPr lang="zh-TW" altLang="en-US" sz="4500" dirty="0">
                <a:solidFill>
                  <a:srgbClr val="050505"/>
                </a:solidFill>
                <a:latin typeface="inherit"/>
              </a:rPr>
              <a:t>）是意義的標準。</a:t>
            </a:r>
            <a:endParaRPr lang="en-US" altLang="zh-TW" sz="4500" dirty="0">
              <a:solidFill>
                <a:srgbClr val="050505"/>
              </a:solidFill>
              <a:latin typeface="inherit"/>
            </a:endParaRPr>
          </a:p>
          <a:p>
            <a:r>
              <a:rPr lang="zh-TW" altLang="en-US" sz="4500" dirty="0">
                <a:latin typeface="inherit"/>
              </a:rPr>
              <a:t>法庭上的交互詰辯的語言符合</a:t>
            </a:r>
            <a:r>
              <a:rPr lang="zh-TW" altLang="en-US" sz="4500" i="0" dirty="0">
                <a:effectLst/>
                <a:latin typeface="inherit"/>
              </a:rPr>
              <a:t>邏輯實證論的要求：證人只能陳述可驗證的事實，檢察官、律師、陪審員根據證人的陳述做邏輯推論，導出被告有罪或無罪的判決。推理小說中的偵探亦然。</a:t>
            </a:r>
            <a:endParaRPr lang="en-US" altLang="zh-TW" sz="4500" i="0" dirty="0">
              <a:effectLst/>
              <a:latin typeface="inherit"/>
            </a:endParaRPr>
          </a:p>
          <a:p>
            <a:r>
              <a:rPr lang="zh-TW" altLang="en-US" sz="4500" dirty="0">
                <a:latin typeface="inherit"/>
              </a:rPr>
              <a:t>社會科學的實證理論亦符合</a:t>
            </a:r>
            <a:r>
              <a:rPr lang="zh-TW" altLang="en-US" sz="4500" i="0" dirty="0">
                <a:effectLst/>
                <a:latin typeface="inherit"/>
              </a:rPr>
              <a:t>邏輯實證論</a:t>
            </a:r>
            <a:r>
              <a:rPr lang="zh-TW" altLang="en-US" sz="4500" dirty="0">
                <a:latin typeface="inherit"/>
              </a:rPr>
              <a:t>，但揚棄「驗證主義」而採用波普的的「可證偽性」（</a:t>
            </a:r>
            <a:r>
              <a:rPr lang="en-US" altLang="zh-TW" sz="4500" dirty="0">
                <a:latin typeface="inherit"/>
              </a:rPr>
              <a:t>falsifiability</a:t>
            </a:r>
            <a:r>
              <a:rPr lang="zh-TW" altLang="en-US" sz="4500" dirty="0">
                <a:latin typeface="inherit"/>
              </a:rPr>
              <a:t>）。</a:t>
            </a:r>
            <a:endParaRPr lang="en-US" altLang="zh-TW" sz="4500" dirty="0">
              <a:latin typeface="inherit"/>
            </a:endParaRPr>
          </a:p>
          <a:p>
            <a:endParaRPr lang="en-US" dirty="0"/>
          </a:p>
        </p:txBody>
      </p:sp>
    </p:spTree>
    <p:extLst>
      <p:ext uri="{BB962C8B-B14F-4D97-AF65-F5344CB8AC3E}">
        <p14:creationId xmlns:p14="http://schemas.microsoft.com/office/powerpoint/2010/main" val="3484734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E553B-4263-35D9-8215-220CB74919BF}"/>
              </a:ext>
            </a:extLst>
          </p:cNvPr>
          <p:cNvSpPr>
            <a:spLocks noGrp="1"/>
          </p:cNvSpPr>
          <p:nvPr>
            <p:ph type="title"/>
          </p:nvPr>
        </p:nvSpPr>
        <p:spPr/>
        <p:txBody>
          <a:bodyPr/>
          <a:lstStyle/>
          <a:p>
            <a:r>
              <a:rPr lang="zh-TW" altLang="en-US" b="1" dirty="0">
                <a:solidFill>
                  <a:srgbClr val="002060"/>
                </a:solidFill>
              </a:rPr>
              <a:t>回溯推論法</a:t>
            </a:r>
            <a:endParaRPr lang="en-US" b="1" dirty="0">
              <a:solidFill>
                <a:srgbClr val="002060"/>
              </a:solidFill>
            </a:endParaRPr>
          </a:p>
        </p:txBody>
      </p:sp>
      <p:sp>
        <p:nvSpPr>
          <p:cNvPr id="3" name="Content Placeholder 2">
            <a:extLst>
              <a:ext uri="{FF2B5EF4-FFF2-40B4-BE49-F238E27FC236}">
                <a16:creationId xmlns:a16="http://schemas.microsoft.com/office/drawing/2014/main" id="{6482D76A-5FB2-0C7F-D076-6114C0F04A24}"/>
              </a:ext>
            </a:extLst>
          </p:cNvPr>
          <p:cNvSpPr>
            <a:spLocks noGrp="1"/>
          </p:cNvSpPr>
          <p:nvPr>
            <p:ph idx="1"/>
          </p:nvPr>
        </p:nvSpPr>
        <p:spPr/>
        <p:txBody>
          <a:bodyPr/>
          <a:lstStyle/>
          <a:p>
            <a:r>
              <a:rPr lang="zh-TW" altLang="en-US" b="0" i="0" dirty="0">
                <a:solidFill>
                  <a:srgbClr val="444444"/>
                </a:solidFill>
                <a:effectLst/>
                <a:latin typeface="新細明體" panose="02020500000000000000" pitchFamily="18" charset="-120"/>
                <a:ea typeface="新細明體" panose="02020500000000000000" pitchFamily="18" charset="-120"/>
              </a:rPr>
              <a:t>回溯推論法簡單說是「從證據產生假說」。</a:t>
            </a:r>
            <a:endParaRPr lang="en-US" altLang="zh-TW" b="0" i="0" dirty="0">
              <a:solidFill>
                <a:srgbClr val="444444"/>
              </a:solidFill>
              <a:effectLst/>
              <a:latin typeface="新細明體" panose="02020500000000000000" pitchFamily="18" charset="-120"/>
              <a:ea typeface="新細明體" panose="02020500000000000000" pitchFamily="18" charset="-120"/>
            </a:endParaRPr>
          </a:p>
          <a:p>
            <a:r>
              <a:rPr lang="zh-TW" altLang="en-US" b="0" i="0" dirty="0">
                <a:solidFill>
                  <a:srgbClr val="444444"/>
                </a:solidFill>
                <a:effectLst/>
                <a:latin typeface="新細明體" panose="02020500000000000000" pitchFamily="18" charset="-120"/>
                <a:ea typeface="新細明體" panose="02020500000000000000" pitchFamily="18" charset="-120"/>
              </a:rPr>
              <a:t>歸納法是要從統計資料產生通則，而回溯推論法則是要從不斷更新的事實推出最可能的解釋。這些解釋不必是通則：它們可能只是無法觀察到的事實。</a:t>
            </a:r>
            <a:endParaRPr lang="en-US" altLang="zh-TW" b="0" i="0" dirty="0">
              <a:solidFill>
                <a:srgbClr val="444444"/>
              </a:solidFill>
              <a:effectLst/>
              <a:latin typeface="新細明體" panose="02020500000000000000" pitchFamily="18" charset="-120"/>
              <a:ea typeface="新細明體" panose="02020500000000000000" pitchFamily="18" charset="-120"/>
            </a:endParaRPr>
          </a:p>
          <a:p>
            <a:r>
              <a:rPr lang="zh-TW" altLang="en-US" b="0" i="0" dirty="0">
                <a:solidFill>
                  <a:srgbClr val="444444"/>
                </a:solidFill>
                <a:effectLst/>
                <a:latin typeface="新細明體" panose="02020500000000000000" pitchFamily="18" charset="-120"/>
                <a:ea typeface="新細明體" panose="02020500000000000000" pitchFamily="18" charset="-120"/>
              </a:rPr>
              <a:t>科學家要建立通則；偵探對通則沒有興趣，他們有興趣的是事實，特別是未能觀察到的事實。</a:t>
            </a:r>
            <a:endParaRPr lang="en-US" dirty="0"/>
          </a:p>
        </p:txBody>
      </p:sp>
    </p:spTree>
    <p:extLst>
      <p:ext uri="{BB962C8B-B14F-4D97-AF65-F5344CB8AC3E}">
        <p14:creationId xmlns:p14="http://schemas.microsoft.com/office/powerpoint/2010/main" val="101995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0E8E6-CE5F-8077-EB06-25CCB7CBC855}"/>
              </a:ext>
            </a:extLst>
          </p:cNvPr>
          <p:cNvSpPr>
            <a:spLocks noGrp="1"/>
          </p:cNvSpPr>
          <p:nvPr>
            <p:ph type="title"/>
          </p:nvPr>
        </p:nvSpPr>
        <p:spPr/>
        <p:txBody>
          <a:bodyPr/>
          <a:lstStyle/>
          <a:p>
            <a:r>
              <a:rPr lang="zh-TW" altLang="en-US" b="1" dirty="0">
                <a:solidFill>
                  <a:srgbClr val="002060"/>
                </a:solidFill>
              </a:rPr>
              <a:t>貝氏定理是什麼東西？</a:t>
            </a:r>
            <a:endParaRPr lang="en-US" b="1" dirty="0">
              <a:solidFill>
                <a:srgbClr val="002060"/>
              </a:solidFill>
            </a:endParaRPr>
          </a:p>
        </p:txBody>
      </p:sp>
      <p:sp>
        <p:nvSpPr>
          <p:cNvPr id="3" name="Content Placeholder 2">
            <a:extLst>
              <a:ext uri="{FF2B5EF4-FFF2-40B4-BE49-F238E27FC236}">
                <a16:creationId xmlns:a16="http://schemas.microsoft.com/office/drawing/2014/main" id="{60010048-0682-E7C7-144D-8573B61F7A88}"/>
              </a:ext>
            </a:extLst>
          </p:cNvPr>
          <p:cNvSpPr>
            <a:spLocks noGrp="1"/>
          </p:cNvSpPr>
          <p:nvPr>
            <p:ph idx="1"/>
          </p:nvPr>
        </p:nvSpPr>
        <p:spPr>
          <a:xfrm>
            <a:off x="457200" y="1417638"/>
            <a:ext cx="8229600" cy="4830762"/>
          </a:xfrm>
        </p:spPr>
        <p:txBody>
          <a:bodyPr>
            <a:normAutofit/>
          </a:bodyPr>
          <a:lstStyle/>
          <a:p>
            <a:r>
              <a:rPr lang="en-US" altLang="zh-TW" sz="2400" dirty="0"/>
              <a:t>Reverend Thomas</a:t>
            </a:r>
            <a:r>
              <a:rPr lang="zh-TW" altLang="en-US" sz="2400" dirty="0"/>
              <a:t> </a:t>
            </a:r>
            <a:r>
              <a:rPr lang="en-US" altLang="zh-TW" sz="2400" dirty="0"/>
              <a:t>Bayes (1701-1761)</a:t>
            </a:r>
          </a:p>
          <a:p>
            <a:r>
              <a:rPr lang="zh-TW" altLang="en-US" sz="2400" dirty="0"/>
              <a:t>計算條件機率的「反機率」：由</a:t>
            </a:r>
            <a:r>
              <a:rPr lang="en-US" altLang="zh-TW" sz="2400" dirty="0" err="1"/>
              <a:t>Pr</a:t>
            </a:r>
            <a:r>
              <a:rPr lang="en-US" altLang="zh-TW" sz="2400" dirty="0"/>
              <a:t>(B|A)</a:t>
            </a:r>
            <a:r>
              <a:rPr lang="zh-TW" altLang="en-US" sz="2400" dirty="0"/>
              <a:t>如何算出</a:t>
            </a:r>
            <a:r>
              <a:rPr lang="en-US" altLang="zh-TW" sz="2400" dirty="0" err="1"/>
              <a:t>Pr</a:t>
            </a:r>
            <a:r>
              <a:rPr lang="en-US" altLang="zh-TW" sz="2400" dirty="0"/>
              <a:t>(A|B)</a:t>
            </a:r>
            <a:r>
              <a:rPr lang="zh-TW" altLang="en-US" sz="2400" dirty="0"/>
              <a:t>？</a:t>
            </a:r>
            <a:endParaRPr lang="en-US" altLang="zh-TW" sz="2400" dirty="0"/>
          </a:p>
          <a:p>
            <a:r>
              <a:rPr lang="zh-TW" altLang="en-US" sz="2400" b="0" i="0" dirty="0">
                <a:solidFill>
                  <a:srgbClr val="444444"/>
                </a:solidFill>
                <a:effectLst/>
                <a:latin typeface="+mn-ea"/>
              </a:rPr>
              <a:t>假定事件</a:t>
            </a:r>
            <a:r>
              <a:rPr lang="en-US" altLang="zh-TW" sz="2400" b="0" i="0" dirty="0">
                <a:solidFill>
                  <a:srgbClr val="444444"/>
                </a:solidFill>
                <a:effectLst/>
                <a:latin typeface="+mn-ea"/>
              </a:rPr>
              <a:t>A</a:t>
            </a:r>
            <a:r>
              <a:rPr lang="zh-TW" altLang="en-US" sz="2400" b="0" i="0" dirty="0">
                <a:solidFill>
                  <a:srgbClr val="444444"/>
                </a:solidFill>
                <a:effectLst/>
                <a:latin typeface="+mn-ea"/>
              </a:rPr>
              <a:t>和事件</a:t>
            </a:r>
            <a:r>
              <a:rPr lang="en-US" altLang="zh-TW" sz="2400" b="0" i="0" dirty="0">
                <a:solidFill>
                  <a:srgbClr val="444444"/>
                </a:solidFill>
                <a:effectLst/>
                <a:latin typeface="+mn-ea"/>
              </a:rPr>
              <a:t>B</a:t>
            </a:r>
            <a:r>
              <a:rPr lang="zh-TW" altLang="en-US" sz="2400" b="0" i="0" dirty="0">
                <a:solidFill>
                  <a:srgbClr val="444444"/>
                </a:solidFill>
                <a:effectLst/>
                <a:latin typeface="+mn-ea"/>
              </a:rPr>
              <a:t>發生的機率分別是 </a:t>
            </a:r>
            <a:r>
              <a:rPr lang="en-US" altLang="zh-TW" sz="2400" b="0" i="0" dirty="0" err="1">
                <a:solidFill>
                  <a:srgbClr val="444444"/>
                </a:solidFill>
                <a:effectLst/>
                <a:latin typeface="+mn-ea"/>
              </a:rPr>
              <a:t>Pr</a:t>
            </a:r>
            <a:r>
              <a:rPr lang="en-US" altLang="zh-TW" sz="2400" b="0" i="0" dirty="0">
                <a:solidFill>
                  <a:srgbClr val="444444"/>
                </a:solidFill>
                <a:effectLst/>
                <a:latin typeface="+mn-ea"/>
              </a:rPr>
              <a:t>(A) </a:t>
            </a:r>
            <a:r>
              <a:rPr lang="zh-TW" altLang="en-US" sz="2400" b="0" i="0" dirty="0">
                <a:solidFill>
                  <a:srgbClr val="444444"/>
                </a:solidFill>
                <a:effectLst/>
                <a:latin typeface="+mn-ea"/>
              </a:rPr>
              <a:t>和 </a:t>
            </a:r>
            <a:r>
              <a:rPr lang="en-US" altLang="zh-TW" sz="2400" b="0" i="0" dirty="0" err="1">
                <a:solidFill>
                  <a:srgbClr val="444444"/>
                </a:solidFill>
                <a:effectLst/>
                <a:latin typeface="+mn-ea"/>
              </a:rPr>
              <a:t>Pr</a:t>
            </a:r>
            <a:r>
              <a:rPr lang="en-US" altLang="zh-TW" sz="2400" b="0" i="0" dirty="0">
                <a:solidFill>
                  <a:srgbClr val="444444"/>
                </a:solidFill>
                <a:effectLst/>
                <a:latin typeface="+mn-ea"/>
              </a:rPr>
              <a:t>(B)</a:t>
            </a:r>
            <a:r>
              <a:rPr lang="zh-TW" altLang="en-US" sz="2400" b="0" i="0" dirty="0">
                <a:solidFill>
                  <a:srgbClr val="444444"/>
                </a:solidFill>
                <a:effectLst/>
                <a:latin typeface="+mn-ea"/>
              </a:rPr>
              <a:t>，則在事件</a:t>
            </a:r>
            <a:r>
              <a:rPr lang="en-US" altLang="zh-TW" sz="2400" b="0" i="0" dirty="0">
                <a:solidFill>
                  <a:srgbClr val="444444"/>
                </a:solidFill>
                <a:effectLst/>
                <a:latin typeface="+mn-ea"/>
              </a:rPr>
              <a:t>B</a:t>
            </a:r>
            <a:r>
              <a:rPr lang="zh-TW" altLang="en-US" sz="2400" b="0" i="0" dirty="0">
                <a:solidFill>
                  <a:srgbClr val="444444"/>
                </a:solidFill>
                <a:effectLst/>
                <a:latin typeface="+mn-ea"/>
              </a:rPr>
              <a:t>已經發生的前提之下，事件</a:t>
            </a:r>
            <a:r>
              <a:rPr lang="en-US" altLang="zh-TW" sz="2400" b="0" i="0" dirty="0">
                <a:solidFill>
                  <a:srgbClr val="444444"/>
                </a:solidFill>
                <a:effectLst/>
                <a:latin typeface="+mn-ea"/>
              </a:rPr>
              <a:t>A</a:t>
            </a:r>
            <a:r>
              <a:rPr lang="zh-TW" altLang="en-US" sz="2400" b="0" i="0" dirty="0">
                <a:solidFill>
                  <a:srgbClr val="444444"/>
                </a:solidFill>
                <a:effectLst/>
                <a:latin typeface="+mn-ea"/>
              </a:rPr>
              <a:t>發生的機率是</a:t>
            </a:r>
            <a:endParaRPr lang="en-US" altLang="zh-TW" sz="2400" b="0" i="0" dirty="0">
              <a:solidFill>
                <a:srgbClr val="444444"/>
              </a:solidFill>
              <a:effectLst/>
              <a:latin typeface="+mn-ea"/>
            </a:endParaRPr>
          </a:p>
          <a:p>
            <a:endParaRPr lang="en-US" altLang="zh-TW" sz="2400" dirty="0">
              <a:solidFill>
                <a:srgbClr val="444444"/>
              </a:solidFill>
              <a:latin typeface="+mn-ea"/>
            </a:endParaRPr>
          </a:p>
          <a:p>
            <a:endParaRPr lang="en-US" altLang="zh-TW" sz="2400" b="0" i="0" dirty="0">
              <a:solidFill>
                <a:srgbClr val="444444"/>
              </a:solidFill>
              <a:effectLst/>
              <a:latin typeface="+mn-ea"/>
            </a:endParaRPr>
          </a:p>
          <a:p>
            <a:r>
              <a:rPr lang="en-US" altLang="zh-TW" sz="2400" dirty="0">
                <a:solidFill>
                  <a:srgbClr val="444444"/>
                </a:solidFill>
                <a:latin typeface="+mn-ea"/>
              </a:rPr>
              <a:t>『</a:t>
            </a:r>
            <a:r>
              <a:rPr lang="zh-TW" altLang="en-US" sz="2400" b="0" i="0" dirty="0">
                <a:solidFill>
                  <a:srgbClr val="444444"/>
                </a:solidFill>
                <a:effectLst/>
                <a:latin typeface="+mn-ea"/>
              </a:rPr>
              <a:t>┐</a:t>
            </a:r>
            <a:r>
              <a:rPr lang="en-US" altLang="zh-TW" sz="2400" b="0" i="0" dirty="0">
                <a:solidFill>
                  <a:srgbClr val="444444"/>
                </a:solidFill>
                <a:effectLst/>
                <a:latin typeface="+mn-ea"/>
              </a:rPr>
              <a:t>』</a:t>
            </a:r>
            <a:r>
              <a:rPr lang="zh-TW" altLang="en-US" sz="2400" b="0" i="0" dirty="0">
                <a:solidFill>
                  <a:srgbClr val="444444"/>
                </a:solidFill>
                <a:effectLst/>
                <a:latin typeface="+mn-ea"/>
              </a:rPr>
              <a:t>在邏輯上為「非」的符號</a:t>
            </a:r>
            <a:r>
              <a:rPr lang="zh-TW" altLang="en-US" sz="2400" dirty="0">
                <a:solidFill>
                  <a:srgbClr val="444444"/>
                </a:solidFill>
                <a:latin typeface="+mn-ea"/>
              </a:rPr>
              <a:t>。</a:t>
            </a:r>
            <a:r>
              <a:rPr lang="en-US" altLang="zh-TW" sz="2400" b="0" i="0" dirty="0" err="1">
                <a:solidFill>
                  <a:srgbClr val="444444"/>
                </a:solidFill>
                <a:effectLst/>
                <a:latin typeface="+mn-ea"/>
              </a:rPr>
              <a:t>Pr</a:t>
            </a:r>
            <a:r>
              <a:rPr lang="en-US" altLang="zh-TW" sz="2400" b="0" i="0" dirty="0">
                <a:solidFill>
                  <a:srgbClr val="444444"/>
                </a:solidFill>
                <a:effectLst/>
                <a:latin typeface="+mn-ea"/>
              </a:rPr>
              <a:t>(A)</a:t>
            </a:r>
            <a:r>
              <a:rPr lang="zh-TW" altLang="en-US" sz="2400" b="0" i="0" dirty="0">
                <a:solidFill>
                  <a:srgbClr val="444444"/>
                </a:solidFill>
                <a:effectLst/>
                <a:latin typeface="+mn-ea"/>
              </a:rPr>
              <a:t>為基於經驗或信仰的</a:t>
            </a:r>
            <a:r>
              <a:rPr lang="zh-TW" altLang="en-US" sz="2400" b="1" i="0" dirty="0">
                <a:solidFill>
                  <a:srgbClr val="FF0000"/>
                </a:solidFill>
                <a:effectLst/>
                <a:latin typeface="+mn-ea"/>
              </a:rPr>
              <a:t>先驗機率</a:t>
            </a:r>
            <a:r>
              <a:rPr lang="zh-TW" altLang="en-US" sz="2400" b="0" i="0" dirty="0">
                <a:solidFill>
                  <a:srgbClr val="444444"/>
                </a:solidFill>
                <a:effectLst/>
                <a:latin typeface="+mn-ea"/>
              </a:rPr>
              <a:t>，</a:t>
            </a:r>
            <a:r>
              <a:rPr lang="en-US" altLang="zh-TW" sz="2400" b="0" i="0" dirty="0" err="1">
                <a:solidFill>
                  <a:srgbClr val="444444"/>
                </a:solidFill>
                <a:effectLst/>
                <a:latin typeface="+mn-ea"/>
              </a:rPr>
              <a:t>Pr</a:t>
            </a:r>
            <a:r>
              <a:rPr lang="en-US" altLang="zh-TW" sz="2400" b="0" i="0" dirty="0">
                <a:solidFill>
                  <a:srgbClr val="444444"/>
                </a:solidFill>
                <a:effectLst/>
                <a:latin typeface="+mn-ea"/>
              </a:rPr>
              <a:t>(B|A) </a:t>
            </a:r>
            <a:r>
              <a:rPr lang="zh-TW" altLang="en-US" sz="2400" b="0" i="0" dirty="0">
                <a:solidFill>
                  <a:srgbClr val="444444"/>
                </a:solidFill>
                <a:effectLst/>
                <a:latin typeface="+mn-ea"/>
              </a:rPr>
              <a:t>為</a:t>
            </a:r>
            <a:r>
              <a:rPr lang="zh-TW" altLang="en-US" sz="2400" dirty="0">
                <a:solidFill>
                  <a:srgbClr val="444444"/>
                </a:solidFill>
                <a:latin typeface="+mn-ea"/>
              </a:rPr>
              <a:t>假設</a:t>
            </a:r>
            <a:r>
              <a:rPr lang="en-US" altLang="zh-TW" sz="2400" dirty="0">
                <a:solidFill>
                  <a:srgbClr val="444444"/>
                </a:solidFill>
                <a:latin typeface="+mn-ea"/>
              </a:rPr>
              <a:t>A</a:t>
            </a:r>
            <a:r>
              <a:rPr lang="zh-TW" altLang="en-US" sz="2400" dirty="0">
                <a:solidFill>
                  <a:srgbClr val="444444"/>
                </a:solidFill>
                <a:latin typeface="+mn-ea"/>
              </a:rPr>
              <a:t>之下觀察到</a:t>
            </a:r>
            <a:r>
              <a:rPr lang="en-US" altLang="zh-TW" sz="2400" dirty="0">
                <a:solidFill>
                  <a:srgbClr val="444444"/>
                </a:solidFill>
                <a:latin typeface="+mn-ea"/>
              </a:rPr>
              <a:t>B</a:t>
            </a:r>
            <a:r>
              <a:rPr lang="zh-TW" altLang="en-US" sz="2400" dirty="0">
                <a:solidFill>
                  <a:srgbClr val="444444"/>
                </a:solidFill>
                <a:latin typeface="+mn-ea"/>
              </a:rPr>
              <a:t>的條件機率。</a:t>
            </a:r>
            <a:r>
              <a:rPr lang="en-US" altLang="zh-TW" sz="2400" b="0" i="0" dirty="0" err="1">
                <a:solidFill>
                  <a:srgbClr val="444444"/>
                </a:solidFill>
                <a:effectLst/>
                <a:latin typeface="+mn-ea"/>
              </a:rPr>
              <a:t>Pr</a:t>
            </a:r>
            <a:r>
              <a:rPr lang="en-US" altLang="zh-TW" sz="2400" b="0" i="0" dirty="0">
                <a:solidFill>
                  <a:srgbClr val="444444"/>
                </a:solidFill>
                <a:effectLst/>
                <a:latin typeface="+mn-ea"/>
              </a:rPr>
              <a:t>(A|B)</a:t>
            </a:r>
            <a:r>
              <a:rPr lang="zh-TW" altLang="en-US" sz="2400" b="0" i="0" dirty="0">
                <a:solidFill>
                  <a:srgbClr val="444444"/>
                </a:solidFill>
                <a:effectLst/>
                <a:latin typeface="+mn-ea"/>
              </a:rPr>
              <a:t>為真正觀察到</a:t>
            </a:r>
            <a:r>
              <a:rPr lang="en-US" altLang="zh-TW" sz="2400" b="0" i="0" dirty="0">
                <a:solidFill>
                  <a:srgbClr val="444444"/>
                </a:solidFill>
                <a:effectLst/>
                <a:latin typeface="+mn-ea"/>
              </a:rPr>
              <a:t>B</a:t>
            </a:r>
            <a:r>
              <a:rPr lang="zh-TW" altLang="en-US" sz="2400" b="0" i="0" dirty="0">
                <a:solidFill>
                  <a:srgbClr val="444444"/>
                </a:solidFill>
                <a:effectLst/>
                <a:latin typeface="+mn-ea"/>
              </a:rPr>
              <a:t>之後的</a:t>
            </a:r>
            <a:r>
              <a:rPr lang="zh-TW" altLang="en-US" sz="2400" b="1" i="0" dirty="0">
                <a:solidFill>
                  <a:srgbClr val="FF0000"/>
                </a:solidFill>
                <a:effectLst/>
                <a:latin typeface="+mn-ea"/>
              </a:rPr>
              <a:t>後驗機率</a:t>
            </a:r>
            <a:r>
              <a:rPr lang="zh-TW" altLang="en-US" sz="2400" b="1" i="0" dirty="0">
                <a:effectLst/>
                <a:latin typeface="+mn-ea"/>
              </a:rPr>
              <a:t>。</a:t>
            </a:r>
            <a:endParaRPr lang="en-US" altLang="zh-TW" sz="2400" b="1" i="0" dirty="0">
              <a:effectLst/>
              <a:latin typeface="+mn-ea"/>
            </a:endParaRPr>
          </a:p>
          <a:p>
            <a:r>
              <a:rPr lang="zh-TW" altLang="en-US" sz="2400" dirty="0">
                <a:solidFill>
                  <a:srgbClr val="444444"/>
                </a:solidFill>
                <a:latin typeface="+mn-ea"/>
              </a:rPr>
              <a:t>把「行的條件機率」轉換成「列的條件機率」。見林澤民，</a:t>
            </a:r>
            <a:r>
              <a:rPr lang="en-US" altLang="zh-TW" sz="2400" dirty="0">
                <a:solidFill>
                  <a:srgbClr val="444444"/>
                </a:solidFill>
                <a:latin typeface="+mn-ea"/>
                <a:hlinkClick r:id="rId2"/>
              </a:rPr>
              <a:t>〈</a:t>
            </a:r>
            <a:r>
              <a:rPr lang="zh-TW" altLang="en-US" sz="2400" dirty="0">
                <a:solidFill>
                  <a:srgbClr val="444444"/>
                </a:solidFill>
                <a:latin typeface="+mn-ea"/>
                <a:hlinkClick r:id="rId2"/>
              </a:rPr>
              <a:t>貝氏定理在生活中很有用，可是它到底怎麼算？</a:t>
            </a:r>
            <a:r>
              <a:rPr lang="en-US" altLang="zh-TW" sz="2400" dirty="0">
                <a:solidFill>
                  <a:srgbClr val="444444"/>
                </a:solidFill>
                <a:latin typeface="+mn-ea"/>
                <a:hlinkClick r:id="rId2"/>
              </a:rPr>
              <a:t>〉</a:t>
            </a:r>
            <a:endParaRPr lang="en-US" altLang="zh-TW" sz="2400" dirty="0">
              <a:latin typeface="+mn-ea"/>
            </a:endParaRPr>
          </a:p>
          <a:p>
            <a:endParaRPr lang="en-US" dirty="0"/>
          </a:p>
        </p:txBody>
      </p:sp>
      <p:pic>
        <p:nvPicPr>
          <p:cNvPr id="5" name="Picture 4">
            <a:extLst>
              <a:ext uri="{FF2B5EF4-FFF2-40B4-BE49-F238E27FC236}">
                <a16:creationId xmlns:a16="http://schemas.microsoft.com/office/drawing/2014/main" id="{1BBA72C8-298B-936D-F358-CCA819623A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3252369"/>
            <a:ext cx="6400800" cy="610812"/>
          </a:xfrm>
          <a:prstGeom prst="rect">
            <a:avLst/>
          </a:prstGeom>
        </p:spPr>
      </p:pic>
    </p:spTree>
    <p:extLst>
      <p:ext uri="{BB962C8B-B14F-4D97-AF65-F5344CB8AC3E}">
        <p14:creationId xmlns:p14="http://schemas.microsoft.com/office/powerpoint/2010/main" val="409060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68362"/>
          </a:xfrm>
        </p:spPr>
        <p:txBody>
          <a:bodyPr>
            <a:normAutofit/>
          </a:bodyPr>
          <a:lstStyle/>
          <a:p>
            <a:r>
              <a:rPr lang="zh-TW" altLang="en-US" b="1" dirty="0">
                <a:solidFill>
                  <a:srgbClr val="002060"/>
                </a:solidFill>
              </a:rPr>
              <a:t>貝氏</a:t>
            </a:r>
            <a:r>
              <a:rPr lang="zh-TW" altLang="en-US" b="1" dirty="0">
                <a:solidFill>
                  <a:schemeClr val="tx2">
                    <a:lumMod val="75000"/>
                  </a:schemeClr>
                </a:solidFill>
              </a:rPr>
              <a:t>定理：三枚硬幣為例（一）</a:t>
            </a:r>
          </a:p>
        </p:txBody>
      </p:sp>
      <p:sp>
        <p:nvSpPr>
          <p:cNvPr id="4" name="Content Placeholder 3">
            <a:extLst>
              <a:ext uri="{FF2B5EF4-FFF2-40B4-BE49-F238E27FC236}">
                <a16:creationId xmlns:a16="http://schemas.microsoft.com/office/drawing/2014/main" id="{560432A8-BEA7-97E8-FC3E-BA2ED721B185}"/>
              </a:ext>
            </a:extLst>
          </p:cNvPr>
          <p:cNvSpPr>
            <a:spLocks noGrp="1"/>
          </p:cNvSpPr>
          <p:nvPr>
            <p:ph idx="1"/>
          </p:nvPr>
        </p:nvSpPr>
        <p:spPr/>
        <p:txBody>
          <a:bodyPr/>
          <a:lstStyle/>
          <a:p>
            <a:r>
              <a:rPr lang="zh-TW" altLang="en-US" b="0" i="0" dirty="0">
                <a:solidFill>
                  <a:srgbClr val="374151"/>
                </a:solidFill>
                <a:effectLst/>
                <a:latin typeface="Söhne"/>
              </a:rPr>
              <a:t>我口袋裡有</a:t>
            </a:r>
            <a:r>
              <a:rPr lang="zh-TW" altLang="en-US" dirty="0">
                <a:solidFill>
                  <a:srgbClr val="374151"/>
                </a:solidFill>
                <a:latin typeface="Söhne"/>
              </a:rPr>
              <a:t>三</a:t>
            </a:r>
            <a:r>
              <a:rPr lang="zh-TW" altLang="en-US" b="0" i="0" dirty="0">
                <a:solidFill>
                  <a:srgbClr val="374151"/>
                </a:solidFill>
                <a:effectLst/>
                <a:latin typeface="Söhne"/>
              </a:rPr>
              <a:t>枚硬幣，其中</a:t>
            </a:r>
            <a:r>
              <a:rPr lang="zh-TW" altLang="en-US" dirty="0">
                <a:solidFill>
                  <a:srgbClr val="374151"/>
                </a:solidFill>
                <a:latin typeface="Söhne"/>
              </a:rPr>
              <a:t>一</a:t>
            </a:r>
            <a:r>
              <a:rPr lang="zh-TW" altLang="en-US" b="0" i="0" dirty="0">
                <a:solidFill>
                  <a:srgbClr val="374151"/>
                </a:solidFill>
                <a:effectLst/>
                <a:latin typeface="Söhne"/>
              </a:rPr>
              <a:t>枚是有偏差的，其正面朝上的機會為</a:t>
            </a:r>
            <a:r>
              <a:rPr lang="en-US" altLang="zh-TW" b="0" i="0" dirty="0">
                <a:solidFill>
                  <a:srgbClr val="374151"/>
                </a:solidFill>
                <a:effectLst/>
                <a:latin typeface="Söhne"/>
              </a:rPr>
              <a:t>1/3</a:t>
            </a:r>
            <a:r>
              <a:rPr lang="zh-TW" altLang="en-US" b="0" i="0" dirty="0">
                <a:solidFill>
                  <a:srgbClr val="374151"/>
                </a:solidFill>
                <a:effectLst/>
                <a:latin typeface="Söhne"/>
              </a:rPr>
              <a:t>，反面朝上的機會為</a:t>
            </a:r>
            <a:r>
              <a:rPr lang="en-US" altLang="zh-TW" b="0" i="0" dirty="0">
                <a:solidFill>
                  <a:srgbClr val="374151"/>
                </a:solidFill>
                <a:effectLst/>
                <a:latin typeface="Söhne"/>
              </a:rPr>
              <a:t>2/3</a:t>
            </a:r>
            <a:r>
              <a:rPr lang="zh-TW" altLang="en-US" b="0" i="0" dirty="0">
                <a:solidFill>
                  <a:srgbClr val="374151"/>
                </a:solidFill>
                <a:effectLst/>
                <a:latin typeface="Söhne"/>
              </a:rPr>
              <a:t>。我隨機從口袋裡取出一枚硬幣。該硬幣是有偏差的機會是多少？</a:t>
            </a:r>
            <a:endParaRPr lang="en-US" altLang="zh-TW" b="0" i="0" dirty="0">
              <a:solidFill>
                <a:srgbClr val="374151"/>
              </a:solidFill>
              <a:effectLst/>
              <a:latin typeface="Söhne"/>
            </a:endParaRPr>
          </a:p>
          <a:p>
            <a:r>
              <a:rPr lang="zh-TW" altLang="en-US" b="0" i="0" dirty="0">
                <a:solidFill>
                  <a:srgbClr val="374151"/>
                </a:solidFill>
                <a:effectLst/>
                <a:latin typeface="Söhne"/>
              </a:rPr>
              <a:t>現在我把硬幣拋了一下，是正面朝上。那麼，該硬幣是有偏差的那枚硬幣的機會是多少？</a:t>
            </a:r>
            <a:endParaRPr lang="en-US" altLang="zh-TW" b="0" i="0" dirty="0">
              <a:solidFill>
                <a:srgbClr val="374151"/>
              </a:solidFill>
              <a:effectLst/>
              <a:latin typeface="Söhne"/>
            </a:endParaRPr>
          </a:p>
          <a:p>
            <a:r>
              <a:rPr lang="zh-TW" altLang="en-US" dirty="0">
                <a:solidFill>
                  <a:srgbClr val="374151"/>
                </a:solidFill>
                <a:latin typeface="Söhne"/>
              </a:rPr>
              <a:t>（註：</a:t>
            </a:r>
            <a:r>
              <a:rPr lang="en-US" altLang="zh-TW" dirty="0" err="1">
                <a:solidFill>
                  <a:srgbClr val="374151"/>
                </a:solidFill>
                <a:latin typeface="Söhne"/>
              </a:rPr>
              <a:t>ChatGPT</a:t>
            </a:r>
            <a:r>
              <a:rPr lang="zh-TW" altLang="en-US" dirty="0">
                <a:solidFill>
                  <a:srgbClr val="374151"/>
                </a:solidFill>
                <a:latin typeface="Söhne"/>
              </a:rPr>
              <a:t>給我的答案是</a:t>
            </a:r>
            <a:r>
              <a:rPr lang="en-US" altLang="zh-TW" dirty="0">
                <a:solidFill>
                  <a:srgbClr val="374151"/>
                </a:solidFill>
                <a:latin typeface="Söhne"/>
              </a:rPr>
              <a:t>0.4</a:t>
            </a:r>
            <a:r>
              <a:rPr lang="zh-TW" altLang="en-US" dirty="0">
                <a:solidFill>
                  <a:srgbClr val="374151"/>
                </a:solidFill>
                <a:latin typeface="Söhne"/>
              </a:rPr>
              <a:t>，錯。）</a:t>
            </a:r>
            <a:endParaRPr lang="en-US" dirty="0"/>
          </a:p>
        </p:txBody>
      </p:sp>
    </p:spTree>
    <p:extLst>
      <p:ext uri="{BB962C8B-B14F-4D97-AF65-F5344CB8AC3E}">
        <p14:creationId xmlns:p14="http://schemas.microsoft.com/office/powerpoint/2010/main" val="2556975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68362"/>
          </a:xfrm>
        </p:spPr>
        <p:txBody>
          <a:bodyPr>
            <a:normAutofit/>
          </a:bodyPr>
          <a:lstStyle/>
          <a:p>
            <a:r>
              <a:rPr lang="zh-TW" altLang="en-US" b="1" dirty="0">
                <a:solidFill>
                  <a:srgbClr val="002060"/>
                </a:solidFill>
              </a:rPr>
              <a:t>貝氏</a:t>
            </a:r>
            <a:r>
              <a:rPr lang="zh-TW" altLang="en-US" b="1" dirty="0">
                <a:solidFill>
                  <a:schemeClr val="tx2">
                    <a:lumMod val="75000"/>
                  </a:schemeClr>
                </a:solidFill>
              </a:rPr>
              <a:t>定理：三枚硬幣為例（二）</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5513" y="1143000"/>
            <a:ext cx="8264030" cy="5181600"/>
          </a:xfrm>
        </p:spPr>
      </p:pic>
    </p:spTree>
    <p:extLst>
      <p:ext uri="{BB962C8B-B14F-4D97-AF65-F5344CB8AC3E}">
        <p14:creationId xmlns:p14="http://schemas.microsoft.com/office/powerpoint/2010/main" val="33525882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6227</TotalTime>
  <Words>2767</Words>
  <Application>Microsoft Office PowerPoint</Application>
  <PresentationFormat>On-screen Show (4:3)</PresentationFormat>
  <Paragraphs>118</Paragraphs>
  <Slides>23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DFKai-SB</vt:lpstr>
      <vt:lpstr>inherit</vt:lpstr>
      <vt:lpstr>新細明體</vt:lpstr>
      <vt:lpstr>Söhne</vt:lpstr>
      <vt:lpstr>Arial</vt:lpstr>
      <vt:lpstr>Calibri</vt:lpstr>
      <vt:lpstr>Times New Roman</vt:lpstr>
      <vt:lpstr>Office Theme</vt:lpstr>
      <vt:lpstr> 貝氏定理、推理小說 與社會科學研究 </vt:lpstr>
      <vt:lpstr>摘要</vt:lpstr>
      <vt:lpstr>為何貝氏定理？</vt:lpstr>
      <vt:lpstr>為何推理小說？</vt:lpstr>
      <vt:lpstr>邏輯實證論／邏輯經驗論</vt:lpstr>
      <vt:lpstr>回溯推論法</vt:lpstr>
      <vt:lpstr>貝氏定理是什麼東西？</vt:lpstr>
      <vt:lpstr>貝氏定理：三枚硬幣為例（一）</vt:lpstr>
      <vt:lpstr>貝氏定理：三枚硬幣為例（二）</vt:lpstr>
      <vt:lpstr>貝氏定理：COVID檢測為例（一）</vt:lpstr>
      <vt:lpstr>貝氏定理：COVID檢測為例（二）</vt:lpstr>
      <vt:lpstr>福爾摩斯：《皮膚變白的軍人》</vt:lpstr>
      <vt:lpstr>貝氏推理：福爾摩斯探案為例</vt:lpstr>
      <vt:lpstr>梅森探案集《店賊血鞋疑案》</vt:lpstr>
      <vt:lpstr>檢察官的謬誤</vt:lpstr>
      <vt:lpstr>統計學P-值的爭議</vt:lpstr>
      <vt:lpstr>p-值爭議與「檢察官的謬誤」</vt:lpstr>
      <vt:lpstr>貝式推理與質化研究</vt:lpstr>
      <vt:lpstr>證據權重的計算：「貝氏因素」</vt:lpstr>
      <vt:lpstr>總統P.Q.為何違背競選政策承諾？</vt:lpstr>
      <vt:lpstr>事實陳述及證據摘要</vt:lpstr>
      <vt:lpstr>質化貝氏分析</vt:lpstr>
      <vt:lpstr>結論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電影中的囚徒困境： 日常生活與賽局理論</dc:title>
  <dc:creator>ipsas627</dc:creator>
  <cp:lastModifiedBy>T. Lin</cp:lastModifiedBy>
  <cp:revision>540</cp:revision>
  <cp:lastPrinted>2023-04-10T00:44:54Z</cp:lastPrinted>
  <dcterms:created xsi:type="dcterms:W3CDTF">2015-07-13T02:50:05Z</dcterms:created>
  <dcterms:modified xsi:type="dcterms:W3CDTF">2023-04-15T01:31:51Z</dcterms:modified>
</cp:coreProperties>
</file>