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78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84" r:id="rId14"/>
    <p:sldId id="274" r:id="rId15"/>
    <p:sldId id="275" r:id="rId16"/>
    <p:sldId id="279" r:id="rId17"/>
    <p:sldId id="280" r:id="rId18"/>
    <p:sldId id="281" r:id="rId19"/>
    <p:sldId id="282" r:id="rId20"/>
    <p:sldId id="288" r:id="rId21"/>
    <p:sldId id="287" r:id="rId22"/>
    <p:sldId id="283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5CD4E-CDB2-C435-53D9-BF38931D9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1BE0C6-5ABA-C16E-50C2-96317CBFC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0DBC9-A4F1-BBC3-ECF7-7F6155AFF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6847-1EB4-401E-9AF4-529B1DB9E320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AA658-0028-D086-73B1-2F0002897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C8E28-A4F7-0E34-F8ED-4C26E28D1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7C8-B062-4A8B-BE6C-D1CD4C600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63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C78FF-AC68-AE42-6AA3-6C999A67A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23903D-4C99-8A29-305A-F82DC5795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21987-63B3-E7A9-9C3A-5835255B9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6847-1EB4-401E-9AF4-529B1DB9E320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45AF2-BDC2-B43F-4C9E-FD999E00B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18ACE-F9FB-B0BE-3093-050458B5C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7C8-B062-4A8B-BE6C-D1CD4C600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4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D46CAD-7CAF-733E-2679-E3E4EB05B7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9FF6E-1FEF-B779-1294-8A33A9ED1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883D9-6E0D-3AB0-85DA-822241032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6847-1EB4-401E-9AF4-529B1DB9E320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0C27A-3B1E-EB3F-C5D5-328029563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85DEE-9BED-A9D6-7EE9-BC3C7B9AA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7C8-B062-4A8B-BE6C-D1CD4C600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7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72642-6F51-91F3-5B6A-2D268ADC7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A52E8-4E7F-21B9-BDBB-9F55B3C94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10A8F-D0F5-4878-6E18-B4F499CF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6847-1EB4-401E-9AF4-529B1DB9E320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357D1-33CE-723D-ACFC-FBA87A510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7CD0C-A63D-8E56-2E56-58464A789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7C8-B062-4A8B-BE6C-D1CD4C600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8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95E9B-A629-697E-CF79-398791D04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ED4F9-5101-549C-C6BC-4C40E26AD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30915-A676-6B4F-0C7A-F8CB8A532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6847-1EB4-401E-9AF4-529B1DB9E320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DCEA8-F0EC-1E24-9C15-718489F86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2997E-0497-418F-B2F8-ACC96B851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7C8-B062-4A8B-BE6C-D1CD4C600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7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76241-41BF-20B5-3C98-11410AC6B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4A21C-C9C9-0FD9-D90C-2444B3C8B5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792BF-0788-0055-00F5-4B6A3DA45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1D8FC-2A40-A129-2776-B40481CE0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6847-1EB4-401E-9AF4-529B1DB9E320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09E7D-9F17-4959-3F33-7C8D68BBE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5A21C-5B57-61E6-E0E2-9C31F75FD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7C8-B062-4A8B-BE6C-D1CD4C600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8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E1933-E461-D1E0-A119-7843CFA97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6F0B7-144D-CEAF-BAD8-D17F47C16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6930E-D791-6586-A85A-D68942610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3B2995-8C77-0B4D-01E5-B113B16B77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A1DC31-BAC3-87F2-E1C5-87810729A3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973458-5033-2CD3-0C7D-04525FD80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6847-1EB4-401E-9AF4-529B1DB9E320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748422-493D-38F1-D781-716DA8D15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438AA8-D985-25B6-459D-F0E78D28A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7C8-B062-4A8B-BE6C-D1CD4C600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8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6362E-9983-037D-F168-72F99C769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ECF6C4-EC9C-6EAB-1002-E8ED89AB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6847-1EB4-401E-9AF4-529B1DB9E320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2E019F-A897-3B98-CC9E-EC84BD6C6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DB48C9-071B-8BEA-711D-BCCC38D1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7C8-B062-4A8B-BE6C-D1CD4C600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9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E5EA75-8EFE-EC2D-0E96-7172E9425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6847-1EB4-401E-9AF4-529B1DB9E320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08796A-153A-7EB4-5225-328DB0BC2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63E12-35E7-7BF4-49A4-584795258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7C8-B062-4A8B-BE6C-D1CD4C600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3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21718-A3C8-0470-4716-635FAB62B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BD252-0F48-64B5-CD74-A9A98CF78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90489-7E89-337F-5A64-D3FC87049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2CD7C-F885-69A6-FE8D-0DDC781A7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6847-1EB4-401E-9AF4-529B1DB9E320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1BB38-33A1-6EB1-435A-731C6FF40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CF3A1-1D11-E65B-2D9F-98386EA1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7C8-B062-4A8B-BE6C-D1CD4C600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0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D5487-089C-81B7-EF66-37DC519C0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C88B81-557A-B932-26C8-E58088982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F8D7D-5955-FB11-E0A5-AF15F866E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A8413-461F-4852-0CB4-FCD2200C9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6847-1EB4-401E-9AF4-529B1DB9E320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EFAC0-FCF8-B79F-AD4C-6DB153439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6179E-D9CC-89BE-2162-99A7A0B26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7C8-B062-4A8B-BE6C-D1CD4C600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9DD5D-F6B0-FE43-3C33-F63892A8F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FBCC6-9457-793A-4C9D-3D64803D6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37BA5-8920-6D5B-F641-C2E3F2F195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E6847-1EB4-401E-9AF4-529B1DB9E320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D80E3-E556-471F-C8C9-3C782C2ED5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5D13-26F3-EC8B-2764-BCAF343B8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847C8-B062-4A8B-BE6C-D1CD4C600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5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Straight Connector 9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1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968282"/>
            <a:ext cx="12188824" cy="4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769E29-BA76-3C1B-8E17-5D07EB55D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38" y="1566473"/>
            <a:ext cx="10601325" cy="2166723"/>
          </a:xfrm>
        </p:spPr>
        <p:txBody>
          <a:bodyPr>
            <a:normAutofit/>
          </a:bodyPr>
          <a:lstStyle/>
          <a:p>
            <a:r>
              <a:rPr lang="zh-TW" altLang="en-US" sz="6100" dirty="0"/>
              <a:t>美國印太戰略佈局＆台海安全前景</a:t>
            </a:r>
            <a:endParaRPr lang="en-US" sz="6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F568D8-FE18-C15F-8803-8D7AF64A7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38" y="4092319"/>
            <a:ext cx="10601325" cy="1797397"/>
          </a:xfrm>
        </p:spPr>
        <p:txBody>
          <a:bodyPr>
            <a:normAutofit lnSpcReduction="10000"/>
          </a:bodyPr>
          <a:lstStyle/>
          <a:p>
            <a:r>
              <a:rPr lang="en-US" altLang="zh-TW" sz="1900" dirty="0"/>
              <a:t>Dr. Yao-Yuan Yeh</a:t>
            </a:r>
            <a:r>
              <a:rPr lang="zh-TW" altLang="en-US" sz="1900" dirty="0"/>
              <a:t>（葉耀元）</a:t>
            </a:r>
            <a:endParaRPr lang="en-US" altLang="zh-TW" sz="1900" dirty="0"/>
          </a:p>
          <a:p>
            <a:r>
              <a:rPr lang="en-US" altLang="zh-TW" sz="1900" dirty="0" smtClean="0"/>
              <a:t>Professor and Fayez </a:t>
            </a:r>
            <a:r>
              <a:rPr lang="en-US" altLang="zh-TW" sz="1900" dirty="0"/>
              <a:t>Sarofim – Cullen Trust for Higher Education Endowed Chair in International Studies</a:t>
            </a:r>
          </a:p>
          <a:p>
            <a:r>
              <a:rPr lang="en-US" altLang="zh-TW" sz="1900" dirty="0"/>
              <a:t>Department Chair of International Studies &amp; Modern Languages</a:t>
            </a:r>
          </a:p>
          <a:p>
            <a:r>
              <a:rPr lang="en-US" altLang="zh-TW" sz="1900" dirty="0"/>
              <a:t>Department Chair of Political Science </a:t>
            </a:r>
          </a:p>
          <a:p>
            <a:r>
              <a:rPr lang="en-US" altLang="zh-TW" sz="1900" dirty="0"/>
              <a:t>University of St. Thomas</a:t>
            </a:r>
            <a:r>
              <a:rPr lang="en-US" altLang="zh-TW" sz="1900"/>
              <a:t>, </a:t>
            </a:r>
            <a:r>
              <a:rPr lang="en-US" altLang="zh-TW" sz="1900" smtClean="0"/>
              <a:t>Houston</a:t>
            </a:r>
            <a:endParaRPr lang="en-US" altLang="zh-TW" sz="1900" dirty="0"/>
          </a:p>
        </p:txBody>
      </p:sp>
      <p:cxnSp>
        <p:nvCxnSpPr>
          <p:cNvPr id="33" name="Straight Connector 13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3894594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5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37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990BED-0CD8-2A8C-68BA-C0A332B4B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506727"/>
            <a:ext cx="3885141" cy="1526741"/>
          </a:xfrm>
        </p:spPr>
        <p:txBody>
          <a:bodyPr>
            <a:normAutofit/>
          </a:bodyPr>
          <a:lstStyle/>
          <a:p>
            <a:pPr algn="r"/>
            <a:r>
              <a:rPr lang="en-US" sz="3000">
                <a:solidFill>
                  <a:schemeClr val="bg1"/>
                </a:solidFill>
              </a:rPr>
              <a:t>Integrated Deterrence: Regaining allies in Europe?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7D71E-8AA2-91C0-36E5-5333BF6F5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506727"/>
            <a:ext cx="6609921" cy="1526741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EU trade dependency with China?</a:t>
            </a:r>
          </a:p>
          <a:p>
            <a:r>
              <a:rPr lang="en-US" sz="2200" dirty="0">
                <a:solidFill>
                  <a:schemeClr val="bg1"/>
                </a:solidFill>
              </a:rPr>
              <a:t>The reality is: EU is more dependent on the US than China</a:t>
            </a: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FF6B2407-1916-4B9F-9F6A-E034AEDDF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8" y="2723642"/>
            <a:ext cx="5559480" cy="3349586"/>
          </a:xfrm>
          <a:prstGeom prst="rect">
            <a:avLst/>
          </a:prstGeom>
        </p:spPr>
      </p:pic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E813D8C9-C169-CD35-28E6-002D91B3B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36" y="2606691"/>
            <a:ext cx="5546955" cy="359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73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93775" y="478232"/>
            <a:ext cx="5809306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CCEF5E-CCCC-B3B8-D032-FB28B732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446" y="1053711"/>
            <a:ext cx="4933490" cy="1424446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The Merit of Asymmetric Warfare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9782" y="2639023"/>
            <a:ext cx="4800600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EB420-D01C-93F5-8714-8F6DDAD53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447" y="2799889"/>
            <a:ext cx="4933490" cy="2987543"/>
          </a:xfrm>
        </p:spPr>
        <p:txBody>
          <a:bodyPr anchor="t">
            <a:normAutofit fontScale="92500"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US arms sales to Taiwan on asymmetric military equipment</a:t>
            </a:r>
            <a:r>
              <a:rPr lang="zh-TW" altLang="en-US" sz="2000" dirty="0">
                <a:solidFill>
                  <a:srgbClr val="FFFFFF"/>
                </a:solidFill>
              </a:rPr>
              <a:t> </a:t>
            </a:r>
            <a:r>
              <a:rPr lang="en-US" altLang="zh-TW" sz="2000" dirty="0">
                <a:solidFill>
                  <a:srgbClr val="FFFFFF"/>
                </a:solidFill>
              </a:rPr>
              <a:t>only</a:t>
            </a:r>
            <a:r>
              <a:rPr lang="en-US" sz="2000" dirty="0">
                <a:solidFill>
                  <a:srgbClr val="FFFFFF"/>
                </a:solidFill>
              </a:rPr>
              <a:t>?</a:t>
            </a:r>
          </a:p>
          <a:p>
            <a:r>
              <a:rPr lang="en-US" sz="2000" dirty="0">
                <a:solidFill>
                  <a:srgbClr val="FFFFFF"/>
                </a:solidFill>
              </a:rPr>
              <a:t>Again, Ukraine =/= Taiwan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Taiwan shall: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Preparation and acquisition of asymmetric and conventional military weapons are both necessary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Investment in Taiwan’s defense industry</a:t>
            </a:r>
          </a:p>
          <a:p>
            <a:r>
              <a:rPr lang="en-US" sz="2400" dirty="0">
                <a:solidFill>
                  <a:srgbClr val="FFFFFF"/>
                </a:solidFill>
              </a:rPr>
              <a:t>But, there are practical difficulties…</a:t>
            </a:r>
          </a:p>
          <a:p>
            <a:pPr lvl="1"/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5" name="Picture 4" descr="A picture containing text, screenshot, newspaper&#10;&#10;Description automatically generated">
            <a:extLst>
              <a:ext uri="{FF2B5EF4-FFF2-40B4-BE49-F238E27FC236}">
                <a16:creationId xmlns:a16="http://schemas.microsoft.com/office/drawing/2014/main" id="{2DEC2A72-7936-8378-B917-ED204E227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253" y="347472"/>
            <a:ext cx="2444305" cy="2971800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DBDCE71-16F2-DBB2-3CAD-7DC1EE862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3" y="3577213"/>
            <a:ext cx="4855464" cy="294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15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87AC9-4FAD-B4C0-50EA-638C83205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506727"/>
            <a:ext cx="3885141" cy="1526741"/>
          </a:xfrm>
        </p:spPr>
        <p:txBody>
          <a:bodyPr>
            <a:normAutofit/>
          </a:bodyPr>
          <a:lstStyle/>
          <a:p>
            <a:pPr algn="r"/>
            <a:r>
              <a:rPr lang="en-US" sz="3000">
                <a:solidFill>
                  <a:schemeClr val="bg1"/>
                </a:solidFill>
              </a:rPr>
              <a:t>Strategic Clarity vs. Strategic Ambiguity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720DA-8CB4-F8D6-5D33-3C20C03D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506727"/>
            <a:ext cx="6609921" cy="1526741"/>
          </a:xfrm>
        </p:spPr>
        <p:txBody>
          <a:bodyPr anchor="ctr">
            <a:normAutofit fontScale="77500" lnSpcReduction="20000"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On August 2, 2022, the Speaker of the House, Nancy Pelosi visited Taiwan and met the President Tsai Ing-wen </a:t>
            </a:r>
          </a:p>
          <a:p>
            <a:r>
              <a:rPr lang="en-US" sz="2200" dirty="0">
                <a:solidFill>
                  <a:schemeClr val="bg1"/>
                </a:solidFill>
              </a:rPr>
              <a:t>Followed by an extensive PLA military drills in Taiwan’s surrounding waters and missiles across Taiwan </a:t>
            </a:r>
            <a:r>
              <a:rPr lang="en-US" sz="2200" dirty="0" smtClean="0">
                <a:solidFill>
                  <a:schemeClr val="bg1"/>
                </a:solidFill>
              </a:rPr>
              <a:t>island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Similar incident occurred when Tsai met with Kevin McCarthy on April 4, 2023</a:t>
            </a:r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8" name="Picture 7" descr="A person and person wearing face masks&#10;&#10;Description automatically generated with low confidence">
            <a:extLst>
              <a:ext uri="{FF2B5EF4-FFF2-40B4-BE49-F238E27FC236}">
                <a16:creationId xmlns:a16="http://schemas.microsoft.com/office/drawing/2014/main" id="{1E448B1E-B80B-75E0-75E3-91B36ACF5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8" y="2542959"/>
            <a:ext cx="5559480" cy="3710952"/>
          </a:xfrm>
          <a:prstGeom prst="rect">
            <a:avLst/>
          </a:prstGeom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C6B5BD64-56C8-FF4B-ADA3-89F915CD4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693" y="2527997"/>
            <a:ext cx="3749040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22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5735590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87AC9-4FAD-B4C0-50EA-638C83205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5239512" cy="134497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Strategic Clarity vs. Strategic Ambiguity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7023" y="2050687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720DA-8CB4-F8D6-5D33-3C20C03D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5235490" cy="377301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On September 18, 2022, in CBS 60 Minutes, Biden said: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US military personnel would defend Taiwan if the Chinese military were to launch an invasion of the democratically ruled island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Biden was asked whether "US forces, US men and women, would defend Taiwan in the event of a Chinese invasion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Biden: “Yes”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This is the “fourth time” Biden expressed strategic clarity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This is THE current US Taiwan policy now (non-binding)</a:t>
            </a:r>
          </a:p>
          <a:p>
            <a:pPr lvl="1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" name="Picture 5" descr="A person and person walking&#10;&#10;Description automatically generated with medium confidence">
            <a:extLst>
              <a:ext uri="{FF2B5EF4-FFF2-40B4-BE49-F238E27FC236}">
                <a16:creationId xmlns:a16="http://schemas.microsoft.com/office/drawing/2014/main" id="{11D799B5-4CB6-E81D-8B09-D9FED1533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682" y="484632"/>
            <a:ext cx="4070635" cy="573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91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A9E6440-28AB-43CB-B9F2-B84F6A1877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7242" y="365124"/>
            <a:ext cx="5431537" cy="57972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D75781-C203-BDF6-46CA-FD0E27413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338" y="704088"/>
            <a:ext cx="4804011" cy="11887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So, Is Taiwan Safer?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2DBE6-5EC2-A4FB-4B09-9E9239220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338" y="2066544"/>
            <a:ext cx="4804011" cy="378103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</a:rPr>
              <a:t>Not necessarily 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</a:rPr>
              <a:t>We shall not outsource our security to the US, even if the US adopts the strategic clarity policy now</a:t>
            </a: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0C023D2B-F642-13E4-9D29-61CA07C90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68" y="365124"/>
            <a:ext cx="2015547" cy="2194560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3ACB1AE7-E7F4-25D9-1B2B-ADD54A7C0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458" y="365124"/>
            <a:ext cx="2194560" cy="2194560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26DA381-B072-8B87-A564-1BE21602FB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222" y="2937076"/>
            <a:ext cx="5431536" cy="305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65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C6F0AC-8F5F-60C1-FDD1-EDE4745D7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TW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Then What Shall We Do?</a:t>
            </a:r>
            <a:endParaRPr lang="en-US" sz="5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34622D2B-F1E6-5D16-A50B-9577071068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894" y="2427541"/>
            <a:ext cx="7335113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69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A90319-0B23-A4DD-4D6A-7FC23771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TW" sz="5400" dirty="0">
                <a:solidFill>
                  <a:srgbClr val="FFFFFF"/>
                </a:solidFill>
              </a:rPr>
              <a:t>Then What Shall We Do?</a:t>
            </a:r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10" descr="A picture containing chart&#10;&#10;Description automatically generated">
            <a:extLst>
              <a:ext uri="{FF2B5EF4-FFF2-40B4-BE49-F238E27FC236}">
                <a16:creationId xmlns:a16="http://schemas.microsoft.com/office/drawing/2014/main" id="{763C4C03-3BA2-5C65-F7F5-DE1F4428F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" y="2904800"/>
            <a:ext cx="5455917" cy="3041673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CA9AD750-0C5F-7CAD-4A22-0B1BA2739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945719"/>
            <a:ext cx="5455917" cy="29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69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EFE8B4-4C0D-F47E-D412-AC2A223E4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TW" sz="5400" dirty="0">
                <a:solidFill>
                  <a:srgbClr val="FFFFFF"/>
                </a:solidFill>
              </a:rPr>
              <a:t>Then What Shall We Do?</a:t>
            </a:r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B83F038E-0869-BB2F-5E3D-F5B8DADF7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58" y="2727482"/>
            <a:ext cx="5455917" cy="339630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650AC18E-E257-CE68-7C33-FAFC63EE93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82" y="2727482"/>
            <a:ext cx="5455917" cy="325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24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D250B6-F4F3-6845-2B4D-10C15397E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TW" sz="5400">
                <a:solidFill>
                  <a:srgbClr val="FFFFFF"/>
                </a:solidFill>
              </a:rPr>
              <a:t>Then What Shall We Do?</a:t>
            </a:r>
            <a:endParaRPr lang="en-US" sz="540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C97DD0A3-4FCE-2F00-4745-1D8377D9A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7" y="2502426"/>
            <a:ext cx="5455917" cy="384642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Chart, scatter chart&#10;&#10;Description automatically generated">
            <a:extLst>
              <a:ext uri="{FF2B5EF4-FFF2-40B4-BE49-F238E27FC236}">
                <a16:creationId xmlns:a16="http://schemas.microsoft.com/office/drawing/2014/main" id="{1C8F0297-D00D-6B5C-4695-BA12B112A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45073" y="2713842"/>
            <a:ext cx="5455917" cy="342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97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B71A8-5060-9026-7540-9AB28D263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TW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Then What Shall We Do?</a:t>
            </a:r>
            <a:endParaRPr lang="en-US" sz="54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Chart&#10;&#10;Description automatically generated">
            <a:extLst>
              <a:ext uri="{FF2B5EF4-FFF2-40B4-BE49-F238E27FC236}">
                <a16:creationId xmlns:a16="http://schemas.microsoft.com/office/drawing/2014/main" id="{8461E60F-108F-292F-4D42-D8961C077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4246" y="2427541"/>
            <a:ext cx="8328408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4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7B484-1D6D-6B1E-67E1-2E0D733E5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506727"/>
            <a:ext cx="3885141" cy="1526741"/>
          </a:xfrm>
        </p:spPr>
        <p:txBody>
          <a:bodyPr>
            <a:normAutofit/>
          </a:bodyPr>
          <a:lstStyle/>
          <a:p>
            <a:pPr algn="r"/>
            <a:r>
              <a:rPr lang="en-US" sz="3000">
                <a:solidFill>
                  <a:schemeClr val="bg1"/>
                </a:solidFill>
              </a:rPr>
              <a:t>The US Global Strategic Placement after the Russo-Ukrainian War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A5D99-C047-8161-A765-39F4C7A6A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506727"/>
            <a:ext cx="6609921" cy="1526741"/>
          </a:xfrm>
        </p:spPr>
        <p:txBody>
          <a:bodyPr anchor="ctr">
            <a:norm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The US strategic goals?</a:t>
            </a:r>
          </a:p>
          <a:p>
            <a:r>
              <a:rPr lang="en-US" sz="1900" dirty="0">
                <a:solidFill>
                  <a:schemeClr val="bg1"/>
                </a:solidFill>
              </a:rPr>
              <a:t>Integrated deterrence?</a:t>
            </a:r>
          </a:p>
          <a:p>
            <a:r>
              <a:rPr lang="en-US" sz="1900" dirty="0">
                <a:solidFill>
                  <a:schemeClr val="bg1"/>
                </a:solidFill>
              </a:rPr>
              <a:t>The merit of asymmetric warfare?</a:t>
            </a:r>
          </a:p>
          <a:p>
            <a:r>
              <a:rPr lang="en-US" sz="1900" dirty="0">
                <a:solidFill>
                  <a:schemeClr val="bg1"/>
                </a:solidFill>
              </a:rPr>
              <a:t>Strategic clarity vs. strategic ambiguity?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7D51653C-80AA-4D3F-46A2-5BD732E21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8" y="2980768"/>
            <a:ext cx="5559480" cy="2835334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B2AB911C-04D6-2AF6-FBE1-6D583947E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36" y="2773099"/>
            <a:ext cx="5546955" cy="32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21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B71A8-5060-9026-7540-9AB28D263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TW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Then What Shall We Do?</a:t>
            </a:r>
            <a:endParaRPr lang="en-US" sz="54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276" y="2513339"/>
            <a:ext cx="5208826" cy="401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65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B71A8-5060-9026-7540-9AB28D263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TW" sz="5400">
                <a:solidFill>
                  <a:srgbClr val="FFFFFF"/>
                </a:solidFill>
              </a:rPr>
              <a:t>Then What Shall We Do?</a:t>
            </a:r>
            <a:endParaRPr lang="en-US" sz="5400">
              <a:solidFill>
                <a:srgbClr val="FFFFFF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30F6766-55CB-0572-D167-A5C8E8DE9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" y="2556985"/>
            <a:ext cx="5455917" cy="3737303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Chart, box and whisker chart&#10;&#10;Description automatically generated">
            <a:extLst>
              <a:ext uri="{FF2B5EF4-FFF2-40B4-BE49-F238E27FC236}">
                <a16:creationId xmlns:a16="http://schemas.microsoft.com/office/drawing/2014/main" id="{7B399288-1BBD-CAAF-5C51-1989012B7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570625"/>
            <a:ext cx="5455917" cy="371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48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6ECB93-D7FF-4F09-A8ED-D4588EE7C7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53D50-8C05-8A80-2CD9-D12F4FF8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What Would China/Xi Jinping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AA838-6DBC-5C9E-E668-27925DAEA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76857"/>
            <a:ext cx="5015484" cy="3900106"/>
          </a:xfrm>
        </p:spPr>
        <p:txBody>
          <a:bodyPr anchor="ctr">
            <a:normAutofit/>
          </a:bodyPr>
          <a:lstStyle/>
          <a:p>
            <a:r>
              <a:rPr lang="en-US" sz="2000" dirty="0"/>
              <a:t>“All politics are local”</a:t>
            </a:r>
          </a:p>
          <a:p>
            <a:r>
              <a:rPr lang="en-US" sz="2000" dirty="0"/>
              <a:t>Continuing its Wolf Warrior Diplomacy</a:t>
            </a:r>
            <a:r>
              <a:rPr lang="zh-TW" altLang="en-US" sz="2000" dirty="0"/>
              <a:t> </a:t>
            </a:r>
            <a:r>
              <a:rPr lang="en-US" altLang="zh-TW" sz="2000" dirty="0"/>
              <a:t>(for internal and external consistency)</a:t>
            </a:r>
          </a:p>
          <a:p>
            <a:r>
              <a:rPr lang="en-US" sz="2000" dirty="0" smtClean="0"/>
              <a:t>Extending </a:t>
            </a:r>
            <a:r>
              <a:rPr lang="en-US" sz="2000" dirty="0"/>
              <a:t>or limiting the winning coalition of Xi’s regime within CCP?</a:t>
            </a:r>
          </a:p>
          <a:p>
            <a:r>
              <a:rPr lang="en-US" sz="2000" dirty="0"/>
              <a:t>US intelligence estimates 2027 is relatively more dangerous</a:t>
            </a:r>
          </a:p>
          <a:p>
            <a:r>
              <a:rPr lang="en-US" sz="2000" dirty="0"/>
              <a:t>But it depends on the US/Taiwan’s defense preparation and readiness  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AD683B44-0965-FE5C-2ED2-7470FEBE1E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r="1934" b="3"/>
          <a:stretch/>
        </p:blipFill>
        <p:spPr>
          <a:xfrm>
            <a:off x="6335270" y="2276857"/>
            <a:ext cx="5015484" cy="39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1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40690E-4111-BFE7-3BDB-1ECDAFBE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Take Away Points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8F8B5-549D-E7F2-CB86-E41B159C5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China is still the #1 hegemonic competitor with the US</a:t>
            </a:r>
          </a:p>
          <a:p>
            <a:r>
              <a:rPr lang="en-US" sz="2200" dirty="0">
                <a:solidFill>
                  <a:schemeClr val="bg1"/>
                </a:solidFill>
              </a:rPr>
              <a:t>The US is </a:t>
            </a:r>
            <a:r>
              <a:rPr lang="en-US" sz="2200" dirty="0" err="1" smtClean="0">
                <a:solidFill>
                  <a:schemeClr val="bg1"/>
                </a:solidFill>
              </a:rPr>
              <a:t>excercising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an integrated deterrence policy against China</a:t>
            </a:r>
          </a:p>
          <a:p>
            <a:r>
              <a:rPr lang="en-US" sz="2200" dirty="0">
                <a:solidFill>
                  <a:schemeClr val="bg1"/>
                </a:solidFill>
              </a:rPr>
              <a:t>The US expresses the strategic clarity policy toward Taiwan</a:t>
            </a:r>
          </a:p>
          <a:p>
            <a:r>
              <a:rPr lang="en-US" sz="2200" dirty="0">
                <a:solidFill>
                  <a:schemeClr val="bg1"/>
                </a:solidFill>
              </a:rPr>
              <a:t>Taiwan needs to enhance its deterrence against PLA by all means</a:t>
            </a:r>
          </a:p>
          <a:p>
            <a:r>
              <a:rPr lang="en-US" sz="2200" dirty="0">
                <a:solidFill>
                  <a:schemeClr val="bg1"/>
                </a:solidFill>
              </a:rPr>
              <a:t>China will continue to be belligerent, but “all politics are local”  </a:t>
            </a:r>
          </a:p>
        </p:txBody>
      </p:sp>
    </p:spTree>
    <p:extLst>
      <p:ext uri="{BB962C8B-B14F-4D97-AF65-F5344CB8AC3E}">
        <p14:creationId xmlns:p14="http://schemas.microsoft.com/office/powerpoint/2010/main" val="3046378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93775" y="478232"/>
            <a:ext cx="5809306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0B94E0-8A83-39B7-C653-47A630CA7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446" y="1053711"/>
            <a:ext cx="4933490" cy="1424446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Thank you for your attention!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9782" y="2639023"/>
            <a:ext cx="4800600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171F-5774-2381-6EF3-34B9B3E08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447" y="2799889"/>
            <a:ext cx="4933490" cy="2987543"/>
          </a:xfrm>
        </p:spPr>
        <p:txBody>
          <a:bodyPr anchor="t"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Questions and comments are welcome</a:t>
            </a:r>
          </a:p>
          <a:p>
            <a:endParaRPr lang="en-US" sz="2200" dirty="0">
              <a:solidFill>
                <a:srgbClr val="FFFFFF"/>
              </a:solidFill>
            </a:endParaRPr>
          </a:p>
          <a:p>
            <a:r>
              <a:rPr lang="en-US" sz="2200" dirty="0">
                <a:solidFill>
                  <a:srgbClr val="FFFFFF"/>
                </a:solidFill>
              </a:rPr>
              <a:t>Scan the QR Code and find me on Facebook!</a:t>
            </a:r>
          </a:p>
          <a:p>
            <a:endParaRPr lang="en-US" sz="2200" dirty="0">
              <a:solidFill>
                <a:srgbClr val="FFFFFF"/>
              </a:solidFill>
            </a:endParaRPr>
          </a:p>
          <a:p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16" name="Graphic 6" descr="Questions">
            <a:extLst>
              <a:ext uri="{FF2B5EF4-FFF2-40B4-BE49-F238E27FC236}">
                <a16:creationId xmlns:a16="http://schemas.microsoft.com/office/drawing/2014/main" id="{A35D3B6D-A7C3-DE3F-7D01-D515F2A30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77506" y="347472"/>
            <a:ext cx="2971800" cy="29718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7D5E98E-800B-E492-E763-EBB161DAD6A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505" y="3566160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8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4B5250-D70D-77E0-2D21-FDB156BC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506727"/>
            <a:ext cx="3885141" cy="1526741"/>
          </a:xfrm>
        </p:spPr>
        <p:txBody>
          <a:bodyPr>
            <a:normAutofit/>
          </a:bodyPr>
          <a:lstStyle/>
          <a:p>
            <a:pPr algn="r"/>
            <a:r>
              <a:rPr lang="en-US" sz="3000" dirty="0">
                <a:solidFill>
                  <a:schemeClr val="bg1"/>
                </a:solidFill>
              </a:rPr>
              <a:t>The US Strategic Goals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6EC19-FA7C-CB22-74E5-FD529C448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506727"/>
            <a:ext cx="6609921" cy="1526741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Maintaining the US hegemonic power</a:t>
            </a:r>
          </a:p>
          <a:p>
            <a:r>
              <a:rPr lang="en-US" sz="2000" dirty="0">
                <a:solidFill>
                  <a:schemeClr val="bg1"/>
                </a:solidFill>
              </a:rPr>
              <a:t>Containing the growth of China in both military and economy</a:t>
            </a:r>
          </a:p>
          <a:p>
            <a:r>
              <a:rPr lang="en-US" sz="2000" dirty="0">
                <a:solidFill>
                  <a:schemeClr val="bg1"/>
                </a:solidFill>
              </a:rPr>
              <a:t>China IS the #1 strategic competitor of the US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AD4322A1-3D56-9AD7-7624-9368B871918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95" y="2523915"/>
            <a:ext cx="4791105" cy="3749040"/>
          </a:xfrm>
          <a:prstGeom prst="rect">
            <a:avLst/>
          </a:prstGeom>
        </p:spPr>
      </p:pic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D1274999-25E1-D4F9-6D6F-DCC41FFDF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92" y="2527997"/>
            <a:ext cx="4075043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91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2CB4D4-D016-3C08-34A9-D4A888B2D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506727"/>
            <a:ext cx="3885141" cy="1526741"/>
          </a:xfrm>
        </p:spPr>
        <p:txBody>
          <a:bodyPr>
            <a:normAutofit/>
          </a:bodyPr>
          <a:lstStyle/>
          <a:p>
            <a:pPr algn="r"/>
            <a:r>
              <a:rPr lang="en-US" sz="3000">
                <a:solidFill>
                  <a:schemeClr val="bg1"/>
                </a:solidFill>
              </a:rPr>
              <a:t>The US Strategic Goals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0AF2E-7AA9-9C86-2341-B0FEE9799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506727"/>
            <a:ext cx="6609921" cy="1526741"/>
          </a:xfrm>
        </p:spPr>
        <p:txBody>
          <a:bodyPr anchor="ctr">
            <a:norm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Public support against China reaches historical high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E41028E-3701-B4CE-B744-BC6D64E88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1372" y="2523915"/>
            <a:ext cx="4503351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509F320-E8A9-1504-D40C-2A65362EF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043" y="2527997"/>
            <a:ext cx="3988340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334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129996-65CF-1213-0736-D335F03C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The US Strategic Goals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037D4-B0C0-D8D5-481A-E48673F08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US as a naval hegemon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6DBDB70-F88C-DCFD-C1EE-58DB5D883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16" y="1495967"/>
            <a:ext cx="6596652" cy="371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81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B0131E-DDBE-76FE-FF68-57FBCF891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Integrated Deterrence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894C5-9A02-F6AF-A454-398D65265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Indo-Pacific Strategic vs. China’s BRI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Indo-Pacific Economic Framework</a:t>
            </a: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D7FF0DA5-9D96-5462-6BD2-BF2143388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16" y="1438246"/>
            <a:ext cx="6596652" cy="382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61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059DC-CDBD-6C84-5D94-90D637156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Integrated Deterrence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24EC6-C749-6013-9252-B92754539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QUAD</a:t>
            </a:r>
          </a:p>
          <a:p>
            <a:r>
              <a:rPr lang="en-US" sz="2000" dirty="0">
                <a:solidFill>
                  <a:schemeClr val="bg1"/>
                </a:solidFill>
              </a:rPr>
              <a:t>AUKUS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4961E39F-BF76-6292-DCA6-068B0F714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398" y="484632"/>
            <a:ext cx="5733287" cy="573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79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727318-B0C6-C26F-D80C-BEA77184A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Integrated Deterrence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CE1BA-C264-AFE9-0975-799B20023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ASEAN?</a:t>
            </a:r>
          </a:p>
          <a:p>
            <a:r>
              <a:rPr lang="en-US" sz="2000" dirty="0">
                <a:solidFill>
                  <a:schemeClr val="bg1"/>
                </a:solidFill>
              </a:rPr>
              <a:t>CPTPP</a:t>
            </a:r>
            <a:r>
              <a:rPr lang="en-US" sz="2000" dirty="0" smtClean="0">
                <a:solidFill>
                  <a:schemeClr val="bg1"/>
                </a:solidFill>
              </a:rPr>
              <a:t>?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Park US nuclear submarines in South Korea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0897727A-207D-A0F6-85D7-22F517622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63" y="484632"/>
            <a:ext cx="5073958" cy="573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26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F00A96-5C26-2779-3757-AF234063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506727"/>
            <a:ext cx="3885141" cy="1526741"/>
          </a:xfrm>
        </p:spPr>
        <p:txBody>
          <a:bodyPr>
            <a:normAutofit/>
          </a:bodyPr>
          <a:lstStyle/>
          <a:p>
            <a:pPr algn="r"/>
            <a:r>
              <a:rPr lang="en-US" sz="3000" dirty="0">
                <a:solidFill>
                  <a:schemeClr val="bg1"/>
                </a:solidFill>
              </a:rPr>
              <a:t>Integrated Deterrence: Regaining allies in Europe?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316A6-AB04-DEB0-4199-6F9AA6404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506727"/>
            <a:ext cx="6609921" cy="1526741"/>
          </a:xfrm>
        </p:spPr>
        <p:txBody>
          <a:bodyPr anchor="ctr">
            <a:norm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EU and NATO?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US commitment to NATO security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Over 11 million refugees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Food and energy shortage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Reshuffling of global supply chain and inflation</a:t>
            </a:r>
          </a:p>
          <a:p>
            <a:pPr lvl="1"/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491A9CAE-63FD-9263-63E4-42EF6450C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8" y="2598554"/>
            <a:ext cx="5559480" cy="3599762"/>
          </a:xfrm>
          <a:prstGeom prst="rect">
            <a:avLst/>
          </a:prstGeom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F9A7E345-EB55-32AD-2EF5-8422D36A6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693" y="2527997"/>
            <a:ext cx="3749040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92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624</Words>
  <Application>Microsoft Office PowerPoint</Application>
  <PresentationFormat>Widescreen</PresentationFormat>
  <Paragraphs>82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新細明體</vt:lpstr>
      <vt:lpstr>Arial</vt:lpstr>
      <vt:lpstr>Calibri</vt:lpstr>
      <vt:lpstr>Calibri Light</vt:lpstr>
      <vt:lpstr>Office Theme</vt:lpstr>
      <vt:lpstr>美國印太戰略佈局＆台海安全前景</vt:lpstr>
      <vt:lpstr>The US Global Strategic Placement after the Russo-Ukrainian War</vt:lpstr>
      <vt:lpstr>The US Strategic Goals</vt:lpstr>
      <vt:lpstr>The US Strategic Goals</vt:lpstr>
      <vt:lpstr>The US Strategic Goals</vt:lpstr>
      <vt:lpstr>Integrated Deterrence</vt:lpstr>
      <vt:lpstr>Integrated Deterrence</vt:lpstr>
      <vt:lpstr>Integrated Deterrence</vt:lpstr>
      <vt:lpstr>Integrated Deterrence: Regaining allies in Europe?</vt:lpstr>
      <vt:lpstr>Integrated Deterrence: Regaining allies in Europe?</vt:lpstr>
      <vt:lpstr>The Merit of Asymmetric Warfare</vt:lpstr>
      <vt:lpstr>Strategic Clarity vs. Strategic Ambiguity</vt:lpstr>
      <vt:lpstr>Strategic Clarity vs. Strategic Ambiguity</vt:lpstr>
      <vt:lpstr>So, Is Taiwan Safer?</vt:lpstr>
      <vt:lpstr>Then What Shall We Do?</vt:lpstr>
      <vt:lpstr>Then What Shall We Do?</vt:lpstr>
      <vt:lpstr>Then What Shall We Do?</vt:lpstr>
      <vt:lpstr>Then What Shall We Do?</vt:lpstr>
      <vt:lpstr>Then What Shall We Do?</vt:lpstr>
      <vt:lpstr>Then What Shall We Do?</vt:lpstr>
      <vt:lpstr>Then What Shall We Do?</vt:lpstr>
      <vt:lpstr>What Would China/Xi Jinping Do?</vt:lpstr>
      <vt:lpstr>Take Away Points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烏俄戰爭與美國全球戰略佈局：對台海安全的啟示</dc:title>
  <dc:creator>Yao-Yuan Yeh</dc:creator>
  <cp:lastModifiedBy>Yeh, Yao-Yuan</cp:lastModifiedBy>
  <cp:revision>15</cp:revision>
  <dcterms:created xsi:type="dcterms:W3CDTF">2022-05-13T17:22:53Z</dcterms:created>
  <dcterms:modified xsi:type="dcterms:W3CDTF">2023-05-01T20:54:06Z</dcterms:modified>
</cp:coreProperties>
</file>